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99" r:id="rId19"/>
    <p:sldId id="300" r:id="rId20"/>
    <p:sldId id="30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встречи по месту жительства</c:v>
                </c:pt>
                <c:pt idx="1">
                  <c:v>встречи по месту работы или учебы</c:v>
                </c:pt>
                <c:pt idx="2">
                  <c:v>выступления на ТВ, по радио, прессе</c:v>
                </c:pt>
                <c:pt idx="3">
                  <c:v>теледебаты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0.34800000000000009</c:v>
                </c:pt>
                <c:pt idx="1">
                  <c:v>0.23300000000000001</c:v>
                </c:pt>
                <c:pt idx="2">
                  <c:v>0.27600000000000002</c:v>
                </c:pt>
                <c:pt idx="3">
                  <c:v>0.20500000000000002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C-4147-9EB1-D7D73C5E76EA}"/>
            </c:ext>
          </c:extLst>
        </c:ser>
        <c:dLbls/>
        <c:gapWidth val="182"/>
        <c:axId val="135368064"/>
        <c:axId val="135378048"/>
      </c:barChart>
      <c:catAx>
        <c:axId val="135368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35378048"/>
        <c:crosses val="autoZero"/>
        <c:auto val="1"/>
        <c:lblAlgn val="ctr"/>
        <c:lblOffset val="100"/>
      </c:catAx>
      <c:valAx>
        <c:axId val="135378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6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наличие опыта руководящей деятельности</c:v>
                </c:pt>
                <c:pt idx="1">
                  <c:v>образование</c:v>
                </c:pt>
                <c:pt idx="2">
                  <c:v>сфера трудовой деятельности </c:v>
                </c:pt>
                <c:pt idx="3">
                  <c:v>политические взгляды</c:v>
                </c:pt>
                <c:pt idx="4">
                  <c:v>наличие заслуг или достижений</c:v>
                </c:pt>
                <c:pt idx="5">
                  <c:v>умение грамотно говорить и выступать</c:v>
                </c:pt>
                <c:pt idx="6">
                  <c:v>возраст</c:v>
                </c:pt>
                <c:pt idx="7">
                  <c:v>политические взгляды 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0.38600000000000007</c:v>
                </c:pt>
                <c:pt idx="1">
                  <c:v>0.33400000000000007</c:v>
                </c:pt>
                <c:pt idx="2">
                  <c:v>0.3050000000000001</c:v>
                </c:pt>
                <c:pt idx="3">
                  <c:v>0.2980000000000001</c:v>
                </c:pt>
                <c:pt idx="4">
                  <c:v>0.25700000000000001</c:v>
                </c:pt>
                <c:pt idx="5">
                  <c:v>0.251</c:v>
                </c:pt>
                <c:pt idx="6">
                  <c:v>0.29100000000000004</c:v>
                </c:pt>
                <c:pt idx="7">
                  <c:v>0.2980000000000001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DC-4833-9273-C56373C7A786}"/>
            </c:ext>
          </c:extLst>
        </c:ser>
        <c:dLbls/>
        <c:gapWidth val="182"/>
        <c:axId val="135611520"/>
        <c:axId val="135613056"/>
      </c:barChart>
      <c:catAx>
        <c:axId val="1356115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35613056"/>
        <c:crosses val="autoZero"/>
        <c:auto val="1"/>
        <c:lblAlgn val="ctr"/>
        <c:lblOffset val="100"/>
      </c:catAx>
      <c:valAx>
        <c:axId val="1356130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реализации общественных инициатив и предложений</c:v>
                </c:pt>
                <c:pt idx="1">
                  <c:v>личных приемах граждан </c:v>
                </c:pt>
                <c:pt idx="2">
                  <c:v>осуществлении контроля принятых властью решений</c:v>
                </c:pt>
                <c:pt idx="3">
                  <c:v>проведении встреч с избирателями</c:v>
                </c:pt>
                <c:pt idx="4">
                  <c:v>совершенствовании правовых норм и законодательства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0.40900000000000003</c:v>
                </c:pt>
                <c:pt idx="1">
                  <c:v>0.33700000000000008</c:v>
                </c:pt>
                <c:pt idx="2">
                  <c:v>0.29300000000000004</c:v>
                </c:pt>
                <c:pt idx="3">
                  <c:v>0.26800000000000002</c:v>
                </c:pt>
                <c:pt idx="4">
                  <c:v>0.19900000000000001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19-4529-A14F-FC1286693E7C}"/>
            </c:ext>
          </c:extLst>
        </c:ser>
        <c:dLbls/>
        <c:gapWidth val="182"/>
        <c:axId val="89076480"/>
        <c:axId val="89078016"/>
      </c:barChart>
      <c:catAx>
        <c:axId val="89076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89078016"/>
        <c:crosses val="autoZero"/>
        <c:auto val="1"/>
        <c:lblAlgn val="ctr"/>
        <c:lblOffset val="100"/>
      </c:catAx>
      <c:valAx>
        <c:axId val="890780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883E-4F0D-4DC7-AC77-E9276AD5020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335E-AFA6-465D-8F59-4B6CB22C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4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85C7D-6A60-5B48-96F9-6686BCCD5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232498-2C32-A01A-3A74-B94C7B8A4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34F3FB-74C0-F82B-6568-5350DC03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8FE0-59B6-459C-B82C-52C087452CB7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1301FB-6409-5BC6-7A3E-DC13626D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A8E8B3-611A-3147-D625-A8A16737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8797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C0ABC-2F59-5275-FC30-AA701CC2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3DA07A3-522E-E963-17BC-C035018B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75BBC5-9891-7CB9-1B9C-657F7B23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0BA-FEE7-4953-A9D0-576AE2549CC4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CF3247-86AD-9EE7-1F7B-5AE332A1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ECB532-E3D9-548B-D590-B9E235D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5853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34B8BD-0BDB-F103-A4A2-40C7E9817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437C21-8B48-A6D1-406B-95DD116D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35774B-A475-6E0A-B3DE-63CF6476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C449-9887-4A32-B150-6371ECB9C6E2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DC043-D8FF-DB52-7E5A-81643E11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CC73B-3850-2782-A1FF-2E76E218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4521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4869E-A635-E612-5157-2360C63C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62344B-37D8-95BA-42D8-91182E59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FECEEE-2D71-128A-1B7F-84B634BB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A87D-4D2D-4796-82FB-7A6C400B57FA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53DB4F-E4B9-65D0-1C0D-AB25E7CF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555C0-F2FB-F2FA-B4CE-45A801D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8330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309D1-9621-4731-F969-5861E1A5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96DD1D-2523-2689-986F-FE500A3C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42A9B-3A3F-FF8A-2D51-59D4AF65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07E-F6E5-407A-97EB-91206BC4BBE0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BEF0BD-DECB-5296-6E94-2CD66996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4E8FD-B575-C51A-BB9E-141A86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4095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73E44-3D8A-787E-AE37-92BBCD06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207882-3B03-19D6-1B0C-F06620DA3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C64763-DED4-E87D-508A-09AAD037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0D1999-F717-1AB8-8159-0F8AEA56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FF1-1154-48C8-9E3F-0DDAFFF7E80B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1A7FDC-4417-7AD4-857E-B5F95E91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795A06-0758-7368-0B01-991F2536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6679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00617-033E-9076-B823-4EC25B0C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980705-D24D-FA70-7571-DC791B07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E51007-D11A-1332-73A0-10ACAAAA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0B9D1A-75F3-7390-8CE5-3F3F459F5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596D0C-6F5D-39E0-C309-A2259C7A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D002C0-5FDB-678B-9AC9-D3B02F28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987F-CFCF-440B-94FA-DEEE307203D4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AA8BA95-A91D-002F-2631-0CC130EE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F1E9D10-299B-087F-139F-D67EC0FB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0221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44C81-BA5C-5892-B7D6-61D712C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B9F19A0-3A42-3B50-329E-9776F935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BF8-0739-4554-B592-DB2D8C516F5A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55ED92-7D58-E154-5D3A-FB1A4DC5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D7EE81-F971-E057-3680-5D56E39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059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53BB8C-B9F6-D712-D500-B8E25FD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F6A3-95A5-497C-BDED-8B104C41E730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F8119E4-3D8B-2EF5-D567-51FC3D3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A7817E-2DD6-47DE-5B9A-2685E0E3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723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FE2C7-8C84-8096-8EC1-F45DA997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53BEB-3EDC-E208-4F9C-4E050F4F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1CCBD6-C737-27AB-AB6A-06663F836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6CD0D8-88D6-98AA-9B94-4C1DB963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3EA-C5BF-493E-B821-E3E564D0439E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275F29-7496-D85F-31A1-29A23DB7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C1E8B6-8288-63B8-9BFD-48328942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2207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C4130-8475-D733-7015-F8FCA66A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11E61AC-F6BA-0F89-0B94-8299D4A5A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9571B2-E2E5-1E1E-65AD-E2DBB3EDF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74D136-6585-0E8B-B28C-48B4E894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F984-4139-4887-A9E9-0FB096071417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D68185-2C74-F549-1C8B-D9AFF6F2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1F7F00-0BB6-8143-43F1-5DC791A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5165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6">
                <a:lumMod val="0"/>
                <a:lumOff val="100000"/>
              </a:schemeClr>
            </a:gs>
            <a:gs pos="3600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B3D91-17EA-83C4-F2D7-FF3BF4EE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C94AE9-6F7F-DDC1-7F97-8F833479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97C836-513B-590D-4933-C81E6D796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AE1E-6419-4D38-BEE8-12DC32EBA5DF}" type="datetime1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8F837-810E-AE28-A2BB-D03951695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5C5FDB-6782-DD87-66C6-B862F4EFF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A935-3275-40BB-968F-4D212C3A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80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1B9C74-1D83-1613-1594-AFCA780C7EFF}"/>
              </a:ext>
            </a:extLst>
          </p:cNvPr>
          <p:cNvSpPr txBox="1"/>
          <p:nvPr/>
        </p:nvSpPr>
        <p:spPr>
          <a:xfrm>
            <a:off x="361950" y="2329123"/>
            <a:ext cx="113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ВЫБОРЫ ДЕПУТАТОВ 2024: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АРГУМЕНТЫ И ФАКТЫ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A9C213-CB77-7EB3-C5B9-144FCA602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023" y="219464"/>
            <a:ext cx="2193954" cy="196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48EED8-4545-94C1-2FC1-648744EA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374" y="4137200"/>
            <a:ext cx="8307238" cy="2501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2FB458-F683-9ED1-04B6-95579B09F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873EF8-F12A-E29D-8620-B9D82F90C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3440451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F512F5A-5399-9C5C-8CC0-8BBDDB77078D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 и Совет Республики избирают постоянные комиссии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5E1888-10F3-86A5-7B4F-8A8CCBB9D83D}"/>
              </a:ext>
            </a:extLst>
          </p:cNvPr>
          <p:cNvSpPr/>
          <p:nvPr/>
        </p:nvSpPr>
        <p:spPr>
          <a:xfrm>
            <a:off x="1026543" y="1058112"/>
            <a:ext cx="3605842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ПОСТОЯННАЯ КОМИССИЯ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F7FB0B-FEAD-2C6E-5C0C-84DFB8B521F7}"/>
              </a:ext>
            </a:extLst>
          </p:cNvPr>
          <p:cNvSpPr/>
          <p:nvPr/>
        </p:nvSpPr>
        <p:spPr>
          <a:xfrm>
            <a:off x="5155720" y="1058112"/>
            <a:ext cx="6904008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постоянно действующий орган палат Парламента, избирается из числа депутатов Палаты представителей, членов Совета Республики соответствующей палатой Национального собрания на срок полномочий  палаты в составе председателя, его заместителя и членов постоянных комиссий.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D1917452-95EB-201D-FF8D-C94F12CE54F1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4632385" y="1409489"/>
            <a:ext cx="523335" cy="37039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xmlns="" id="{2185A39D-BDBF-ACA1-FC3E-9668380F94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9961" y="1482125"/>
            <a:ext cx="1668134" cy="224286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F0D7F4-5CEE-1448-F7CA-2D6D52D08091}"/>
              </a:ext>
            </a:extLst>
          </p:cNvPr>
          <p:cNvSpPr/>
          <p:nvPr/>
        </p:nvSpPr>
        <p:spPr>
          <a:xfrm>
            <a:off x="5155720" y="2618820"/>
            <a:ext cx="6904008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Каждый депутат Палаты представителей, член Совета Республики могут входить в состав только одной из постоянных комиссий. Председатели палат Национального собрания и их заместители не могут входить в состав постоянных комиссий.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EEF52A-581C-00F0-42C2-02F7FFE396F3}"/>
              </a:ext>
            </a:extLst>
          </p:cNvPr>
          <p:cNvSpPr/>
          <p:nvPr/>
        </p:nvSpPr>
        <p:spPr>
          <a:xfrm>
            <a:off x="1026543" y="4865387"/>
            <a:ext cx="6366295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Комиссии создаются для ведения законопроектной работы, предварительного рассмотрения и подготовки вопросов, относящихся к ведению палат Национального собрания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D9D7EB85-45C8-18FC-39C7-964C797830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097" y="2498095"/>
            <a:ext cx="3104521" cy="1649083"/>
          </a:xfrm>
          <a:prstGeom prst="bentConnector3">
            <a:avLst>
              <a:gd name="adj1" fmla="val 5361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9FF5512-5D51-9335-B4F4-7E19E4CA3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24" y="4299593"/>
            <a:ext cx="2743200" cy="20567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B0768D8-617F-9BBB-9767-F0EF9C4C3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26797" y="1956577"/>
            <a:ext cx="880838" cy="12939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FF4F52F-2019-9432-614D-2D9ADBF37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43" y="1722390"/>
            <a:ext cx="1883247" cy="16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80960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AD33D0-A612-91BF-3F68-286BE8E802E8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DD84F4-0401-3F0C-55D3-2D7B9590A07B}"/>
              </a:ext>
            </a:extLst>
          </p:cNvPr>
          <p:cNvSpPr/>
          <p:nvPr/>
        </p:nvSpPr>
        <p:spPr>
          <a:xfrm>
            <a:off x="1026544" y="1264785"/>
            <a:ext cx="2691442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РЕСПУБЛИКИ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F79B85-73E2-9740-6541-EAD5F71C9C1A}"/>
              </a:ext>
            </a:extLst>
          </p:cNvPr>
          <p:cNvSpPr/>
          <p:nvPr/>
        </p:nvSpPr>
        <p:spPr>
          <a:xfrm>
            <a:off x="4399472" y="1264785"/>
            <a:ext cx="7660256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одобряет или отклоняет принятые Палатой представителей проекты законов;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F961379-3C7E-6599-1CC3-1D3C86ADD0F4}"/>
              </a:ext>
            </a:extLst>
          </p:cNvPr>
          <p:cNvSpPr/>
          <p:nvPr/>
        </p:nvSpPr>
        <p:spPr>
          <a:xfrm>
            <a:off x="4399472" y="1885886"/>
            <a:ext cx="7660256" cy="1400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дает согласие на назначение Президентом Председателя Конституционного Суда, Председателя и судей Верховного Суда, Председателя Центральной комиссии по выборам и проведению республиканских референдумов, Генерального прокурора, Председателя и членов Правления Национального банка;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14C21E7-349E-210C-5504-0F355FB0AA4B}"/>
              </a:ext>
            </a:extLst>
          </p:cNvPr>
          <p:cNvSpPr/>
          <p:nvPr/>
        </p:nvSpPr>
        <p:spPr>
          <a:xfrm>
            <a:off x="4399472" y="3447267"/>
            <a:ext cx="7660256" cy="8831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избирает шесть судей Конституционного Суда,  а также шесть членов Центральной комиссии Республики Беларусь по выборам и проведению республиканских референдумов;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2D9A869-94A0-32B3-D245-10722C454893}"/>
              </a:ext>
            </a:extLst>
          </p:cNvPr>
          <p:cNvSpPr/>
          <p:nvPr/>
        </p:nvSpPr>
        <p:spPr>
          <a:xfrm>
            <a:off x="4399472" y="4491064"/>
            <a:ext cx="7660256" cy="12368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рассматривает указы Президента о введении чрезвычайного положения, военного положения, полной или частичной мобилизации и не позднее чем в трехдневный срок после их внесения принимает соответствующее решение, рассматривает другие вопросы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9A71603C-7557-C043-295A-0F365DF614A8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3717986" y="1495034"/>
            <a:ext cx="681486" cy="10912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xmlns="" id="{E21D3F0D-8E7B-49C8-4A4E-8593E54BD3F4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3717986" y="1495034"/>
            <a:ext cx="681486" cy="239383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E99B978A-649D-010F-0985-4EE655C28BF0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3717986" y="1495034"/>
            <a:ext cx="681486" cy="36144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125D716-F8B4-0637-2E31-E7741180A404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3717986" y="1495034"/>
            <a:ext cx="6814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B48D03B-8F20-A8E2-8939-A6E709C6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4" r="11564"/>
          <a:stretch/>
        </p:blipFill>
        <p:spPr>
          <a:xfrm>
            <a:off x="1162805" y="1995397"/>
            <a:ext cx="2812213" cy="36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8325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887" y="6430454"/>
            <a:ext cx="2743200" cy="365125"/>
          </a:xfrm>
        </p:spPr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3FA97A-BCA1-12A5-18C2-7230008BAB75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13E77E-7D9D-06E8-A46D-3ADAF385C199}"/>
              </a:ext>
            </a:extLst>
          </p:cNvPr>
          <p:cNvSpPr/>
          <p:nvPr/>
        </p:nvSpPr>
        <p:spPr>
          <a:xfrm>
            <a:off x="1889185" y="1023245"/>
            <a:ext cx="8413630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Основное направление деятельности парламентариев – принятие законов.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E95840-DAAE-41A7-4632-8200FF3497B6}"/>
              </a:ext>
            </a:extLst>
          </p:cNvPr>
          <p:cNvSpPr/>
          <p:nvPr/>
        </p:nvSpPr>
        <p:spPr>
          <a:xfrm>
            <a:off x="1026543" y="1678852"/>
            <a:ext cx="3940899" cy="26244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Ежегодно субъекты права законодательной инициативы вносят свои предложения в Национальный центр законопроектной деятельности при Президенте Республики Беларусь. На их основе создается ежегодный план подготовки законопроектов.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DF1E05E-CE02-53EA-027B-7A1E1E0D40EC}"/>
              </a:ext>
            </a:extLst>
          </p:cNvPr>
          <p:cNvSpPr/>
          <p:nvPr/>
        </p:nvSpPr>
        <p:spPr>
          <a:xfrm>
            <a:off x="8118829" y="1678852"/>
            <a:ext cx="3940899" cy="26244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После утверждения Главой государства названного плана для подготовки законопроектов создаются рабочие группы, в которые входят депутаты, сотрудники министерств и ведомств, ученые, юристы, эксперты, представители общественных объединений и организаций.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C008291-1089-C240-1BCC-527B72C12BB5}"/>
              </a:ext>
            </a:extLst>
          </p:cNvPr>
          <p:cNvSpPr/>
          <p:nvPr/>
        </p:nvSpPr>
        <p:spPr>
          <a:xfrm>
            <a:off x="5400136" y="1652973"/>
            <a:ext cx="2182483" cy="197012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Разработка проекта закона – длительный и далеко не простой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3FD3442-E120-2207-119F-B353513A111E}"/>
              </a:ext>
            </a:extLst>
          </p:cNvPr>
          <p:cNvSpPr/>
          <p:nvPr/>
        </p:nvSpPr>
        <p:spPr>
          <a:xfrm>
            <a:off x="1754545" y="4383353"/>
            <a:ext cx="4170936" cy="215555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Для подготовки проекта закона в Палате представителей одна из постоянных комиссий назначается головной. Депутаты из других комиссий также имеют право вносить в документ поправки, отражая интересы своих избирателей.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A810F9-438E-0B09-0745-2918EBA8CB7D}"/>
              </a:ext>
            </a:extLst>
          </p:cNvPr>
          <p:cNvSpPr/>
          <p:nvPr/>
        </p:nvSpPr>
        <p:spPr>
          <a:xfrm>
            <a:off x="7016725" y="4377363"/>
            <a:ext cx="4170936" cy="216154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Для более качественной подготовки законопроектов депутаты изучают правоприменительную практику, проводят выездные заседания постоянных комиссий, круглые столы, встречи с избирателями, организуют общественное обсуждение законопроектов.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E630DE30-6429-6ABE-2343-5D1B23B1541D}"/>
              </a:ext>
            </a:extLst>
          </p:cNvPr>
          <p:cNvCxnSpPr>
            <a:stCxn id="10" idx="2"/>
            <a:endCxn id="13" idx="3"/>
          </p:cNvCxnSpPr>
          <p:nvPr/>
        </p:nvCxnSpPr>
        <p:spPr>
          <a:xfrm rot="5400000">
            <a:off x="5289411" y="4259165"/>
            <a:ext cx="1838039" cy="56589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1257C16A-C6BF-454B-34C4-D251E48D29D4}"/>
              </a:ext>
            </a:extLst>
          </p:cNvPr>
          <p:cNvCxnSpPr>
            <a:stCxn id="10" idx="2"/>
            <a:endCxn id="14" idx="1"/>
          </p:cNvCxnSpPr>
          <p:nvPr/>
        </p:nvCxnSpPr>
        <p:spPr>
          <a:xfrm rot="16200000" flipH="1">
            <a:off x="5836529" y="4277942"/>
            <a:ext cx="1835044" cy="5253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88493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A0C01B-3206-0D5B-0904-4EF1BC5D101B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7E6A5F-D642-2732-A68A-5B1EB72551B6}"/>
              </a:ext>
            </a:extLst>
          </p:cNvPr>
          <p:cNvSpPr/>
          <p:nvPr/>
        </p:nvSpPr>
        <p:spPr>
          <a:xfrm>
            <a:off x="1026544" y="1264785"/>
            <a:ext cx="2691442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A9CCD3-8BC5-1EDB-2C30-1E8A2D62A6F8}"/>
              </a:ext>
            </a:extLst>
          </p:cNvPr>
          <p:cNvSpPr/>
          <p:nvPr/>
        </p:nvSpPr>
        <p:spPr>
          <a:xfrm>
            <a:off x="4399472" y="1264785"/>
            <a:ext cx="7660256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проект закона, как правило, рассматривается дважды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1DE4393-1260-1F02-791E-F127DE18830B}"/>
              </a:ext>
            </a:extLst>
          </p:cNvPr>
          <p:cNvSpPr/>
          <p:nvPr/>
        </p:nvSpPr>
        <p:spPr>
          <a:xfrm>
            <a:off x="4399471" y="2005102"/>
            <a:ext cx="2665563" cy="10313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первом чтении обсуждаются концепция и целесообразность принятия законопроекта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C41DBB6-36B9-448F-5835-2E304BE9BC4D}"/>
              </a:ext>
            </a:extLst>
          </p:cNvPr>
          <p:cNvSpPr/>
          <p:nvPr/>
        </p:nvSpPr>
        <p:spPr>
          <a:xfrm>
            <a:off x="7244750" y="1999351"/>
            <a:ext cx="2743200" cy="10333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документ дорабатывается головной комиссией с учетом поступивших поправок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8EA53C-3E9B-E686-0A8A-2E02FA00516F}"/>
              </a:ext>
            </a:extLst>
          </p:cNvPr>
          <p:cNvSpPr/>
          <p:nvPr/>
        </p:nvSpPr>
        <p:spPr>
          <a:xfrm>
            <a:off x="10167667" y="1999351"/>
            <a:ext cx="1892061" cy="10313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выносится на обсуждения для принятия во втором чтении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A06B5305-2E51-E865-D43B-B084BCAD4B36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732253" y="1854679"/>
            <a:ext cx="2497347" cy="150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786EAF52-3D00-0E64-E04F-45CE84B187AD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065034" y="2516038"/>
            <a:ext cx="179716" cy="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BB0BB40A-A019-7338-43A8-184745BCA91D}"/>
              </a:ext>
            </a:extLst>
          </p:cNvPr>
          <p:cNvCxnSpPr/>
          <p:nvPr/>
        </p:nvCxnSpPr>
        <p:spPr>
          <a:xfrm flipV="1">
            <a:off x="9987950" y="2532302"/>
            <a:ext cx="179716" cy="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9A610A4-1433-CA46-A186-01078659561B}"/>
              </a:ext>
            </a:extLst>
          </p:cNvPr>
          <p:cNvSpPr/>
          <p:nvPr/>
        </p:nvSpPr>
        <p:spPr>
          <a:xfrm>
            <a:off x="4399471" y="3134053"/>
            <a:ext cx="7660256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после голосования законопроект направляется в Совет Республики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196579E-F7F9-7C7A-D99B-6F4FC54D4A15}"/>
              </a:ext>
            </a:extLst>
          </p:cNvPr>
          <p:cNvSpPr/>
          <p:nvPr/>
        </p:nvSpPr>
        <p:spPr>
          <a:xfrm>
            <a:off x="4399471" y="3825275"/>
            <a:ext cx="7660256" cy="8122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когда закон принят обеими палатами Парламента, он направляется Главе государства, который подписывает его, после чего закон подлежит опубликованию и вступает в силу.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E20928-000E-8845-9DEF-70BADFE90C25}"/>
              </a:ext>
            </a:extLst>
          </p:cNvPr>
          <p:cNvSpPr/>
          <p:nvPr/>
        </p:nvSpPr>
        <p:spPr>
          <a:xfrm>
            <a:off x="4399471" y="4780987"/>
            <a:ext cx="7660256" cy="15753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Президент вправе возвратить закон в Палату представителей со своими возражениями. Если парламентарии согласны с возражениями, они дорабатывают проект закона, если нет – могут проголосовать за свое решение двумя третями голосов от полного состава каждой из палат и преодолеть тем самым возражения Главы государства.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xmlns="" id="{72958D23-5767-3792-164C-B2F26958EEE5}"/>
              </a:ext>
            </a:extLst>
          </p:cNvPr>
          <p:cNvCxnSpPr>
            <a:stCxn id="3" idx="3"/>
            <a:endCxn id="17" idx="1"/>
          </p:cNvCxnSpPr>
          <p:nvPr/>
        </p:nvCxnSpPr>
        <p:spPr>
          <a:xfrm>
            <a:off x="3717986" y="1559732"/>
            <a:ext cx="681485" cy="18692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50485096-55FE-4FFF-F3F7-A0BD32C90790}"/>
              </a:ext>
            </a:extLst>
          </p:cNvPr>
          <p:cNvCxnSpPr>
            <a:stCxn id="3" idx="3"/>
            <a:endCxn id="18" idx="1"/>
          </p:cNvCxnSpPr>
          <p:nvPr/>
        </p:nvCxnSpPr>
        <p:spPr>
          <a:xfrm>
            <a:off x="3717986" y="1559732"/>
            <a:ext cx="681485" cy="26716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744CF897-BA38-1C99-BBE7-AB007CA12272}"/>
              </a:ext>
            </a:extLst>
          </p:cNvPr>
          <p:cNvCxnSpPr>
            <a:stCxn id="3" idx="3"/>
            <a:endCxn id="19" idx="1"/>
          </p:cNvCxnSpPr>
          <p:nvPr/>
        </p:nvCxnSpPr>
        <p:spPr>
          <a:xfrm>
            <a:off x="3717986" y="1559732"/>
            <a:ext cx="681485" cy="40089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BD60454D-ACF0-A6E4-B60B-6FBCA0C4B8C7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3717986" y="1559732"/>
            <a:ext cx="6814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0E502AC-F160-4A60-31C8-A423AD690FDE}"/>
              </a:ext>
            </a:extLst>
          </p:cNvPr>
          <p:cNvSpPr/>
          <p:nvPr/>
        </p:nvSpPr>
        <p:spPr>
          <a:xfrm>
            <a:off x="1026544" y="2346892"/>
            <a:ext cx="2691442" cy="229061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дает согласие Президенту на назначение Премьер-министра и одобрение Палатой представителей программы деятельности Правительства.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9003BD5B-E6B6-6696-6235-B10B62BF1E9E}"/>
              </a:ext>
            </a:extLst>
          </p:cNvPr>
          <p:cNvCxnSpPr>
            <a:stCxn id="3" idx="2"/>
            <a:endCxn id="28" idx="0"/>
          </p:cNvCxnSpPr>
          <p:nvPr/>
        </p:nvCxnSpPr>
        <p:spPr>
          <a:xfrm>
            <a:off x="2372265" y="1854679"/>
            <a:ext cx="0" cy="49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43709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FC246D-F226-7E70-7DB0-6D1D99AE1E06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B6C583-62B0-B9C4-D4D3-3B8A2281D8D9}"/>
              </a:ext>
            </a:extLst>
          </p:cNvPr>
          <p:cNvSpPr/>
          <p:nvPr/>
        </p:nvSpPr>
        <p:spPr>
          <a:xfrm>
            <a:off x="2713007" y="1132013"/>
            <a:ext cx="7660256" cy="1335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Оперативный контроль за деятельностью Правительства осуществляется посредством проведения совместных заседаний палат Парламента для вопросов депутатов Палаты представителей и членов Совета Республики и ответов Правительства.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3FBF61-D8D4-C883-E28C-6AEED07CE23B}"/>
              </a:ext>
            </a:extLst>
          </p:cNvPr>
          <p:cNvSpPr/>
          <p:nvPr/>
        </p:nvSpPr>
        <p:spPr>
          <a:xfrm>
            <a:off x="1026543" y="2660685"/>
            <a:ext cx="2691442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вопросы формируются по итогам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F3BB21F-A395-FF34-DBB4-1C316973A1BB}"/>
              </a:ext>
            </a:extLst>
          </p:cNvPr>
          <p:cNvSpPr/>
          <p:nvPr/>
        </p:nvSpPr>
        <p:spPr>
          <a:xfrm>
            <a:off x="4543245" y="2660684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проведения мониторинга правоприменительной практики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1634F7-F24A-6331-200A-0E48434197FB}"/>
              </a:ext>
            </a:extLst>
          </p:cNvPr>
          <p:cNvSpPr/>
          <p:nvPr/>
        </p:nvSpPr>
        <p:spPr>
          <a:xfrm>
            <a:off x="4543245" y="3546673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реализации программы международного сотрудничества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990190-F259-8D71-B380-69C97FD00FE9}"/>
              </a:ext>
            </a:extLst>
          </p:cNvPr>
          <p:cNvSpPr/>
          <p:nvPr/>
        </p:nvSpPr>
        <p:spPr>
          <a:xfrm>
            <a:off x="4543245" y="4432662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работы в избирательных округах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CF1BB6A-1782-46B6-BC6C-278666A3B4CD}"/>
              </a:ext>
            </a:extLst>
          </p:cNvPr>
          <p:cNvSpPr/>
          <p:nvPr/>
        </p:nvSpPr>
        <p:spPr>
          <a:xfrm>
            <a:off x="4543245" y="5318651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анализа проблем, поднимаемых в обращениях граждан и юридических лиц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EDCA84FD-9648-268A-3777-B750BB841F4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3717985" y="3044843"/>
            <a:ext cx="825260" cy="8859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961D7927-6D0D-1EB6-56EF-A0DDF67B544C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3717985" y="3044843"/>
            <a:ext cx="825260" cy="17719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32EBF20D-DD28-E36C-2468-339AB22C428B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3717985" y="3044843"/>
            <a:ext cx="825260" cy="265796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A35C218E-A29C-34CE-056C-4D225704160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717985" y="3044842"/>
            <a:ext cx="82526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1433C8A3-2333-C121-F0D1-A5D6E27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76451" y="3721006"/>
            <a:ext cx="2191626" cy="21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0866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C56E85-839F-8380-5C88-6784933C296D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758AFFA-FBB5-0889-B6DC-3D5685C90C6D}"/>
              </a:ext>
            </a:extLst>
          </p:cNvPr>
          <p:cNvSpPr/>
          <p:nvPr/>
        </p:nvSpPr>
        <p:spPr>
          <a:xfrm>
            <a:off x="1026544" y="1106134"/>
            <a:ext cx="11033184" cy="116261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реализация парламентариями своих контрольных полномочий способствует конструктивному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эффективному сотрудничеству Парламента с исполнительной властью, созданию условий для слаженной совместной работы всех государственных органов по претворению в жизнь выработанного Главой государства и поддержанного народом политического курса страны.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63018AE-688D-9132-942A-B97F84F17B5E}"/>
              </a:ext>
            </a:extLst>
          </p:cNvPr>
          <p:cNvSpPr/>
          <p:nvPr/>
        </p:nvSpPr>
        <p:spPr>
          <a:xfrm>
            <a:off x="1026543" y="2445025"/>
            <a:ext cx="2216989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парламентские слушания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89FFB2-AAEA-5487-9BF4-3014643314C7}"/>
              </a:ext>
            </a:extLst>
          </p:cNvPr>
          <p:cNvSpPr/>
          <p:nvPr/>
        </p:nvSpPr>
        <p:spPr>
          <a:xfrm>
            <a:off x="3740988" y="2445025"/>
            <a:ext cx="8318740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позволяют глубже проанализировать проблемы, дать импульс развитию экономики и социально-культурной сферы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FB1CD1E6-5C22-7C76-02E1-B3AD4AC26331}"/>
              </a:ext>
            </a:extLst>
          </p:cNvPr>
          <p:cNvSpPr/>
          <p:nvPr/>
        </p:nvSpPr>
        <p:spPr>
          <a:xfrm>
            <a:off x="3243532" y="2725947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7536C4-9977-11CC-0CB6-5C305E58286A}"/>
              </a:ext>
            </a:extLst>
          </p:cNvPr>
          <p:cNvSpPr/>
          <p:nvPr/>
        </p:nvSpPr>
        <p:spPr>
          <a:xfrm>
            <a:off x="1026543" y="3389618"/>
            <a:ext cx="2216989" cy="17085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по взаимодействию органов местного самоуправления при Совете Республики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AF2B2AF-A237-DD0B-7529-D60AABEFAB49}"/>
              </a:ext>
            </a:extLst>
          </p:cNvPr>
          <p:cNvSpPr/>
          <p:nvPr/>
        </p:nvSpPr>
        <p:spPr>
          <a:xfrm>
            <a:off x="3740988" y="3389619"/>
            <a:ext cx="8318740" cy="5918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встречаются с руководителями местных представительных органов при посещении регионов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A2A9C1B1-D20C-B29D-6825-2FE6180D7F0C}"/>
              </a:ext>
            </a:extLst>
          </p:cNvPr>
          <p:cNvSpPr/>
          <p:nvPr/>
        </p:nvSpPr>
        <p:spPr>
          <a:xfrm>
            <a:off x="3243532" y="3564765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87747B9-5843-7C8D-6759-4DB16B1ED7A6}"/>
              </a:ext>
            </a:extLst>
          </p:cNvPr>
          <p:cNvSpPr/>
          <p:nvPr/>
        </p:nvSpPr>
        <p:spPr>
          <a:xfrm>
            <a:off x="3740988" y="4075779"/>
            <a:ext cx="8318740" cy="5918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участвуют в работе сессий местных Советов, заседаниях президиумов и других мероприятиях, организуемых органами местного самоуправления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49F3D8D2-6C26-8F4B-C8C2-FD0E04CDB117}"/>
              </a:ext>
            </a:extLst>
          </p:cNvPr>
          <p:cNvSpPr/>
          <p:nvPr/>
        </p:nvSpPr>
        <p:spPr>
          <a:xfrm>
            <a:off x="3243532" y="4265094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4438E6-9953-50D5-2601-7B0128FD670D}"/>
              </a:ext>
            </a:extLst>
          </p:cNvPr>
          <p:cNvSpPr/>
          <p:nvPr/>
        </p:nvSpPr>
        <p:spPr>
          <a:xfrm>
            <a:off x="3740988" y="4790278"/>
            <a:ext cx="2527836" cy="30793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ВОПРОСЫ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C86CF776-E4C8-1A50-FB6C-9EDBFF2DED8D}"/>
              </a:ext>
            </a:extLst>
          </p:cNvPr>
          <p:cNvSpPr/>
          <p:nvPr/>
        </p:nvSpPr>
        <p:spPr>
          <a:xfrm>
            <a:off x="3243532" y="4822885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9B210E0-D0CB-3F6D-67C7-1F02B851EF03}"/>
              </a:ext>
            </a:extLst>
          </p:cNvPr>
          <p:cNvSpPr/>
          <p:nvPr/>
        </p:nvSpPr>
        <p:spPr>
          <a:xfrm>
            <a:off x="1026543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создание благоприятных условий для развития предпринимательской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4CA6A3-335B-7644-FC09-94FBB1B06398}"/>
              </a:ext>
            </a:extLst>
          </p:cNvPr>
          <p:cNvSpPr/>
          <p:nvPr/>
        </p:nvSpPr>
        <p:spPr>
          <a:xfrm>
            <a:off x="3713966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вовлечение в хозяйственный оборот неиспользуемого и неэффективно используемого имущества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304D46D-D959-5EA3-471B-63999FFA45BA}"/>
              </a:ext>
            </a:extLst>
          </p:cNvPr>
          <p:cNvSpPr/>
          <p:nvPr/>
        </p:nvSpPr>
        <p:spPr>
          <a:xfrm>
            <a:off x="6401389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благоустройство населенных пунктов и наведение порядка на земле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FCA1551-0F02-159D-0DE1-CEB28131854B}"/>
              </a:ext>
            </a:extLst>
          </p:cNvPr>
          <p:cNvSpPr/>
          <p:nvPr/>
        </p:nvSpPr>
        <p:spPr>
          <a:xfrm>
            <a:off x="9088812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подготовка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закрепление кадров в сельской местности и др.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8DC2064-9B6B-927B-7D6C-5D2092421333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2303972" y="5098212"/>
            <a:ext cx="2700934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81E52137-2A6D-C6D3-2680-2BBA6D65CB97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4991395" y="5098212"/>
            <a:ext cx="13511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4BFBBA2D-58FB-63A7-65A2-DD04C623146B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5004906" y="5098212"/>
            <a:ext cx="2673912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3FE30EF-B05C-6FAF-98D8-F0B355415DB6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>
            <a:off x="5004906" y="5098212"/>
            <a:ext cx="5361335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26553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3B8BC0-E213-9834-11F4-3567B2007F04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A03109-55FC-96B1-4787-E648A52DE848}"/>
              </a:ext>
            </a:extLst>
          </p:cNvPr>
          <p:cNvSpPr/>
          <p:nvPr/>
        </p:nvSpPr>
        <p:spPr>
          <a:xfrm>
            <a:off x="1026543" y="1125183"/>
            <a:ext cx="2691442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депутатские группы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B0D1341-053F-39B6-EC08-C40EC3F8AC01}"/>
              </a:ext>
            </a:extLst>
          </p:cNvPr>
          <p:cNvSpPr/>
          <p:nvPr/>
        </p:nvSpPr>
        <p:spPr>
          <a:xfrm>
            <a:off x="4198188" y="1125183"/>
            <a:ext cx="7861540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посещают трудовые коллективы, изучают положение дел на предприятиях, проводят встречи с работниками, личные приемы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DDDD65B-1312-8591-2BA9-FACD38B919E9}"/>
              </a:ext>
            </a:extLst>
          </p:cNvPr>
          <p:cNvSpPr/>
          <p:nvPr/>
        </p:nvSpPr>
        <p:spPr>
          <a:xfrm>
            <a:off x="3717985" y="1371317"/>
            <a:ext cx="480203" cy="27604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96DFE0-B89C-11AF-971C-890BBCC25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85" y="1893498"/>
            <a:ext cx="509317" cy="17090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7E76023-0622-A94B-EE27-AA971E94CC9E}"/>
              </a:ext>
            </a:extLst>
          </p:cNvPr>
          <p:cNvSpPr/>
          <p:nvPr/>
        </p:nvSpPr>
        <p:spPr>
          <a:xfrm>
            <a:off x="1535501" y="2026642"/>
            <a:ext cx="10524227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Главной задачей парламентариев является обеспечение прав, свобод и законных интересов избирателей.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F33E55-0F29-99E3-A078-52D3444F38FD}"/>
              </a:ext>
            </a:extLst>
          </p:cNvPr>
          <p:cNvSpPr/>
          <p:nvPr/>
        </p:nvSpPr>
        <p:spPr>
          <a:xfrm>
            <a:off x="1535500" y="2834204"/>
            <a:ext cx="10524227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Палаты представителей ежемесячно для работы в избирательных округах отводят не менее трети своего рабочего времени.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4903A48-37EF-FF65-F11D-B96CFB9CBB0F}"/>
              </a:ext>
            </a:extLst>
          </p:cNvPr>
          <p:cNvSpPr/>
          <p:nvPr/>
        </p:nvSpPr>
        <p:spPr>
          <a:xfrm>
            <a:off x="1026185" y="3753063"/>
            <a:ext cx="2688777" cy="47402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задача депутатов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4124E6C-5F14-4DC1-B572-A0CC00A94CDE}"/>
              </a:ext>
            </a:extLst>
          </p:cNvPr>
          <p:cNvSpPr/>
          <p:nvPr/>
        </p:nvSpPr>
        <p:spPr>
          <a:xfrm>
            <a:off x="4198188" y="3753063"/>
            <a:ext cx="7861539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поддержание и развитие общественно-политического диалога в целях сохранения народного единства, социальной солидарности, повышения правовой, экономической и политической культуры населения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0D8D4313-2A89-D079-F39B-38BA986EDA8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3714962" y="3990077"/>
            <a:ext cx="483226" cy="210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8CE2108-9C3E-4108-5C3D-7D96B3B21264}"/>
              </a:ext>
            </a:extLst>
          </p:cNvPr>
          <p:cNvSpPr/>
          <p:nvPr/>
        </p:nvSpPr>
        <p:spPr>
          <a:xfrm>
            <a:off x="3243532" y="4842797"/>
            <a:ext cx="8816194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реже одного раза в год, парламентарии отчитываются перед избирателями округа о проделанной работе, ходе выполнения предвыборных программ, текущей деятельности Палаты представителей.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8BA7A84-2677-EF73-1B7E-2F65310D5350}"/>
              </a:ext>
            </a:extLst>
          </p:cNvPr>
          <p:cNvCxnSpPr>
            <a:stCxn id="12" idx="2"/>
          </p:cNvCxnSpPr>
          <p:nvPr/>
        </p:nvCxnSpPr>
        <p:spPr>
          <a:xfrm>
            <a:off x="2370574" y="4227091"/>
            <a:ext cx="1588951" cy="615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307690B-B9F5-F8F3-6831-95A343DD1583}"/>
              </a:ext>
            </a:extLst>
          </p:cNvPr>
          <p:cNvSpPr/>
          <p:nvPr/>
        </p:nvSpPr>
        <p:spPr>
          <a:xfrm>
            <a:off x="2024332" y="5827209"/>
            <a:ext cx="8816194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общение с представителями молодого поколения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7835B01F-9D3A-FAE1-C482-F72D36DDFEDC}"/>
              </a:ext>
            </a:extLst>
          </p:cNvPr>
          <p:cNvCxnSpPr>
            <a:stCxn id="12" idx="2"/>
          </p:cNvCxnSpPr>
          <p:nvPr/>
        </p:nvCxnSpPr>
        <p:spPr>
          <a:xfrm>
            <a:off x="2370574" y="4227091"/>
            <a:ext cx="372626" cy="1612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0288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0D8F7-37E2-8A5D-6B27-7488D0BF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CFDC76-7164-4B07-A979-D2D727B2B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41E253-0C3F-C140-BCC2-EE766F30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7DEE40-3CDC-6E8F-8E7D-C3A2BDB8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77"/>
            <a:ext cx="12192000" cy="68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2203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F4EC0-D3B4-C877-37D4-5BEF22D7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49F016-FFB6-8731-5F43-751A4676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1C21F7-6875-3212-C9C7-CA5C12F1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F50D04-1D64-C3F5-5495-0B22C5A9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"/>
            <a:ext cx="12192000" cy="6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5102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718BD-1909-E7CA-3552-EC40749A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010757-2AE4-AFC6-BFD5-DE9C21B8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D5247D-E0AE-A366-680E-66E3E0D0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606BF6-394C-7926-52BA-B5D15BD7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"/>
            <a:ext cx="12192000" cy="6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6683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D378E1-9C1B-B4D2-EF22-0D07B456C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65F64-9153-160D-6BC7-725E26A48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330E75-7A44-47EA-1F9A-43D73A4F9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7" r="27258"/>
          <a:stretch/>
        </p:blipFill>
        <p:spPr>
          <a:xfrm>
            <a:off x="1197569" y="189422"/>
            <a:ext cx="2027206" cy="296081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3521E3F-AC6E-2043-BA7E-9E9F2681D29A}"/>
              </a:ext>
            </a:extLst>
          </p:cNvPr>
          <p:cNvSpPr/>
          <p:nvPr/>
        </p:nvSpPr>
        <p:spPr>
          <a:xfrm>
            <a:off x="3528008" y="205006"/>
            <a:ext cx="8072984" cy="206171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r>
              <a:rPr lang="ru-RU" dirty="0">
                <a:latin typeface="Century" panose="02040604050505020304" pitchFamily="18" charset="0"/>
              </a:rPr>
              <a:t>			            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Статья 3 Конституции Республики Беларусь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1C3151-CEB3-8705-2D63-F2BE4752D704}"/>
              </a:ext>
            </a:extLst>
          </p:cNvPr>
          <p:cNvSpPr txBox="1"/>
          <p:nvPr/>
        </p:nvSpPr>
        <p:spPr>
          <a:xfrm>
            <a:off x="3657502" y="173839"/>
            <a:ext cx="79434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”Народ осуществляет свою власть непосредственно, через представительные </a:t>
            </a:r>
            <a:b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и иные органы в формах и пределах, определенных Конституцией“</a:t>
            </a:r>
            <a:r>
              <a:rPr lang="ru-RU" sz="28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. </a:t>
            </a:r>
            <a:endParaRPr lang="ru-RU" sz="2800" dirty="0">
              <a:latin typeface="Century" panose="020406040505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20F01C-F1DE-0068-35AC-235918FA9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8811" y="2822699"/>
            <a:ext cx="4152181" cy="233475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CA10960-A2E1-5830-89C9-E925DD2706A6}"/>
              </a:ext>
            </a:extLst>
          </p:cNvPr>
          <p:cNvSpPr/>
          <p:nvPr/>
        </p:nvSpPr>
        <p:spPr>
          <a:xfrm>
            <a:off x="3528007" y="2451662"/>
            <a:ext cx="3689067" cy="432007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Президент Республики Беларусь </a:t>
            </a:r>
            <a:r>
              <a:rPr lang="ru-RU" sz="2200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А.Г.Лукашенко</a:t>
            </a: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20 ноября 2023 г. подписал указы № 367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”О назначении выборов депутатов“ и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№ 368 ”О назначении выборов в Совет Республики Национального собрания Республики Беларусь“ </a:t>
            </a:r>
            <a:endParaRPr lang="ru-RU" sz="2200" b="1" dirty="0">
              <a:latin typeface="Century" panose="02040604050505020304" pitchFamily="18" charset="0"/>
            </a:endParaRP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5638B51A-7895-BF38-3A5B-2B4D12CD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5967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8B090-B4AB-A450-9E9F-47035014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E21B73-384E-C9F4-6E54-6A9EC34D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FDC123-300B-42A2-4EF7-B8354A9B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0BB55D-378F-8DCB-DECD-D911FD3B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" y="0"/>
            <a:ext cx="12167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909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D94D6F-F8B4-8BB5-4547-FE3D9CFEE4F7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КОНКУРЕНЦИЯ ВМЕСТО КОНФРОНТАЦИИ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387CC8-3308-67B0-B8AA-B8BD8E00A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25" y="854015"/>
            <a:ext cx="5844886" cy="3429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8F01E96-5CB2-DE47-D795-5356B60B5145}"/>
              </a:ext>
            </a:extLst>
          </p:cNvPr>
          <p:cNvSpPr/>
          <p:nvPr/>
        </p:nvSpPr>
        <p:spPr>
          <a:xfrm>
            <a:off x="6521569" y="1105084"/>
            <a:ext cx="5538159" cy="13793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 тем, как будут соревноваться между собой кандидаты в депутаты избиратели могут наблюдать с 31 января по 24 февраля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(период предвыборной агитации)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06844E1-E2C7-7BCC-29A9-EB77C99D406C}"/>
              </a:ext>
            </a:extLst>
          </p:cNvPr>
          <p:cNvSpPr/>
          <p:nvPr/>
        </p:nvSpPr>
        <p:spPr>
          <a:xfrm>
            <a:off x="1026543" y="4092670"/>
            <a:ext cx="2216989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информирование граждан кандидатами в депутаты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2D05E62-C5AD-293D-21D6-7AA95B26D896}"/>
              </a:ext>
            </a:extLst>
          </p:cNvPr>
          <p:cNvSpPr/>
          <p:nvPr/>
        </p:nvSpPr>
        <p:spPr>
          <a:xfrm>
            <a:off x="3699768" y="4092669"/>
            <a:ext cx="3979653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встречи со своими избирателями на собраниях или в другой удобной для избирателей форме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18C0BA2-9E63-70E7-EBDC-4E722BE958F9}"/>
              </a:ext>
            </a:extLst>
          </p:cNvPr>
          <p:cNvSpPr/>
          <p:nvPr/>
        </p:nvSpPr>
        <p:spPr>
          <a:xfrm>
            <a:off x="3699767" y="5412601"/>
            <a:ext cx="3979653" cy="130887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массовые мероприятия (собрания вне помещений, митинги, пикетирование) с целью осуществления предвыборной агитации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01AA8C-6747-DCDB-5C84-ECC6FD031FD9}"/>
              </a:ext>
            </a:extLst>
          </p:cNvPr>
          <p:cNvSpPr/>
          <p:nvPr/>
        </p:nvSpPr>
        <p:spPr>
          <a:xfrm>
            <a:off x="7897957" y="4849445"/>
            <a:ext cx="3979653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распространение агитационных материалов за счет средств собственных избирательных фондов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xmlns="" id="{CC00C3C7-69D9-9A83-BEA3-82EC584EA9B1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3243532" y="4655826"/>
            <a:ext cx="456235" cy="14112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450E6ACD-E965-2E25-A076-D7F96565A7A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3243532" y="4655825"/>
            <a:ext cx="45623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400A6A8-714A-97B9-4A7B-CDCE0DB49F51}"/>
              </a:ext>
            </a:extLst>
          </p:cNvPr>
          <p:cNvCxnSpPr>
            <a:stCxn id="9" idx="3"/>
          </p:cNvCxnSpPr>
          <p:nvPr/>
        </p:nvCxnSpPr>
        <p:spPr>
          <a:xfrm>
            <a:off x="3243532" y="4655826"/>
            <a:ext cx="0" cy="705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85CB34E-99F3-BE68-8319-A15075264373}"/>
              </a:ext>
            </a:extLst>
          </p:cNvPr>
          <p:cNvCxnSpPr>
            <a:cxnSpLocks/>
          </p:cNvCxnSpPr>
          <p:nvPr/>
        </p:nvCxnSpPr>
        <p:spPr>
          <a:xfrm>
            <a:off x="3243532" y="5309676"/>
            <a:ext cx="4654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F46DF16-D3BD-A5B7-4DE7-A956B1F58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3348" y="2380872"/>
            <a:ext cx="257210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0140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B2D7CA-A9CF-B195-89AD-060B81906D41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ПРАВИЛА ИГРЫ НА ПАРТИЙНОМ ПОЛЕ СТРАНЫ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5F98BC-1A53-5EE2-5D54-4069937F9389}"/>
              </a:ext>
            </a:extLst>
          </p:cNvPr>
          <p:cNvSpPr/>
          <p:nvPr/>
        </p:nvSpPr>
        <p:spPr>
          <a:xfrm>
            <a:off x="2165230" y="1034586"/>
            <a:ext cx="7861540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Белорусские партии представляют интересы больших социальных групп (не менее 5 тыс. членов)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3FF7C2-4D4F-FF94-CBE3-7658A3876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7" t="14958" r="10019" b="17503"/>
          <a:stretch/>
        </p:blipFill>
        <p:spPr>
          <a:xfrm>
            <a:off x="5289430" y="2494570"/>
            <a:ext cx="1896374" cy="138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5B7A2D-EBC8-F7BD-D12F-C91C2EE0E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780" y="2494570"/>
            <a:ext cx="1403620" cy="14036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E044A90-7653-51F1-3902-96F527B69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294" y="2447923"/>
            <a:ext cx="3332672" cy="13830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D2E4DD9-657C-43CA-C143-869183619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845" y="2494570"/>
            <a:ext cx="1429649" cy="142964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CD229E4-D73C-1218-F62A-5D464151505D}"/>
              </a:ext>
            </a:extLst>
          </p:cNvPr>
          <p:cNvSpPr/>
          <p:nvPr/>
        </p:nvSpPr>
        <p:spPr>
          <a:xfrm>
            <a:off x="1137550" y="1737102"/>
            <a:ext cx="3710495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рабочих и крестьян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337082F-6A64-A2F1-80D5-355DD49F9911}"/>
              </a:ext>
            </a:extLst>
          </p:cNvPr>
          <p:cNvSpPr/>
          <p:nvPr/>
        </p:nvSpPr>
        <p:spPr>
          <a:xfrm>
            <a:off x="5091260" y="1735123"/>
            <a:ext cx="2252698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социальной сферы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F54C317-15DB-5904-D0B0-E4D80A8B67E1}"/>
              </a:ext>
            </a:extLst>
          </p:cNvPr>
          <p:cNvSpPr/>
          <p:nvPr/>
        </p:nvSpPr>
        <p:spPr>
          <a:xfrm>
            <a:off x="7587173" y="1716554"/>
            <a:ext cx="3710495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национально ориентированный бизнес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8C3C4D5-E041-C69F-29CB-FBCEFB24E94F}"/>
              </a:ext>
            </a:extLst>
          </p:cNvPr>
          <p:cNvSpPr/>
          <p:nvPr/>
        </p:nvSpPr>
        <p:spPr>
          <a:xfrm>
            <a:off x="1137550" y="4090064"/>
            <a:ext cx="1597850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420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и 21 – в Парламент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8902CA-4187-E348-3E5C-1A0600FD0FB7}"/>
              </a:ext>
            </a:extLst>
          </p:cNvPr>
          <p:cNvSpPr/>
          <p:nvPr/>
        </p:nvSpPr>
        <p:spPr>
          <a:xfrm>
            <a:off x="3172846" y="4090064"/>
            <a:ext cx="1675200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609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50 – в Парламент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7F74E6C-8005-B3C5-746A-396E46A810D5}"/>
              </a:ext>
            </a:extLst>
          </p:cNvPr>
          <p:cNvSpPr/>
          <p:nvPr/>
        </p:nvSpPr>
        <p:spPr>
          <a:xfrm>
            <a:off x="5091260" y="4090064"/>
            <a:ext cx="2252697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3 687 кандидатов 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72 – в Парламент</a:t>
            </a:r>
          </a:p>
          <a:p>
            <a:pPr algn="ctr"/>
            <a:endParaRPr lang="ru-RU" sz="1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FDA5E75-0895-2BBF-C541-5C53AF17F007}"/>
              </a:ext>
            </a:extLst>
          </p:cNvPr>
          <p:cNvSpPr/>
          <p:nvPr/>
        </p:nvSpPr>
        <p:spPr>
          <a:xfrm>
            <a:off x="7624614" y="4090064"/>
            <a:ext cx="3729186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209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63 – в Парламент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179869924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36B402-32DB-331B-28D4-D84702A1B16F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FE290D-C5BE-AA5F-2BE9-77A152683A6D}"/>
              </a:ext>
            </a:extLst>
          </p:cNvPr>
          <p:cNvSpPr/>
          <p:nvPr/>
        </p:nvSpPr>
        <p:spPr>
          <a:xfrm>
            <a:off x="1026543" y="1105084"/>
            <a:ext cx="11033185" cy="120679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Быть депутатом – это не привилегия, а ответственная работа. Она предъявляет высокие требования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 профессиональному и жизненному опыту претендента на депутатский мандат, его авторитету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обществе, компетенции в вопросах государственного устройства.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701AF7-A704-CF07-8084-E108EAC7F7D9}"/>
              </a:ext>
            </a:extLst>
          </p:cNvPr>
          <p:cNvSpPr/>
          <p:nvPr/>
        </p:nvSpPr>
        <p:spPr>
          <a:xfrm>
            <a:off x="1026542" y="2551446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Цена ошибки слишком велика, чтобы превращать электоральную кампанию в представление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или шоу на манер так называемых ”образцовых“ западных демократий.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E83BE3-B0DC-0814-AB6A-CE10EDA5C818}"/>
              </a:ext>
            </a:extLst>
          </p:cNvPr>
          <p:cNvSpPr/>
          <p:nvPr/>
        </p:nvSpPr>
        <p:spPr>
          <a:xfrm>
            <a:off x="1026542" y="3315243"/>
            <a:ext cx="11033185" cy="92895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соответствии с результатами социологического исследования, проведенного Институтом социологии НАН Беларуси в ноябре–декабре 2023 г. население наиболее предпочтительными формами работы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ходе избирательной кампании считает традиционные: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A79238F9-2822-F53C-FB38-72BCFCB96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6232903"/>
              </p:ext>
            </p:extLst>
          </p:nvPr>
        </p:nvGraphicFramePr>
        <p:xfrm>
          <a:off x="1026185" y="4221016"/>
          <a:ext cx="11033184" cy="26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5622755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CB3C3ED-3F58-F498-9F17-84D4037F3492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CBE382-1C5B-7F9F-68CA-E12F8A9E51CC}"/>
              </a:ext>
            </a:extLst>
          </p:cNvPr>
          <p:cNvSpPr/>
          <p:nvPr/>
        </p:nvSpPr>
        <p:spPr>
          <a:xfrm>
            <a:off x="3640346" y="975269"/>
            <a:ext cx="5805578" cy="17075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62,8%</a:t>
            </a: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респондентов считают, что, в первую очередь,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предвыборной программе кандидата в депутаты должны быть отражены конкретные предложения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решению проблемных вопросов, а не обещания, лозунги или критика в адрес действующих депутатов, оппонентов либо органов власти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030A05-F144-8CA1-3E27-B596590A1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562" y="1124934"/>
            <a:ext cx="1664067" cy="14082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9250B9B-62B3-BFE8-80FD-519447EDBE79}"/>
              </a:ext>
            </a:extLst>
          </p:cNvPr>
          <p:cNvSpPr/>
          <p:nvPr/>
        </p:nvSpPr>
        <p:spPr>
          <a:xfrm>
            <a:off x="1026542" y="2762793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данным соцопросов, при выборе депутатов респонденты в основном руководствуются информацией об уровне компетентности кандидатов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BE8F0979-1B8E-537D-8DC9-751D356B2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5979737"/>
              </p:ext>
            </p:extLst>
          </p:nvPr>
        </p:nvGraphicFramePr>
        <p:xfrm>
          <a:off x="1026543" y="3429000"/>
          <a:ext cx="11033184" cy="341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9088414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FCDC6DB-1A24-496E-5D8A-CDE9F3932E90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843DC5-70AE-58B8-4267-7A9DA8845C97}"/>
              </a:ext>
            </a:extLst>
          </p:cNvPr>
          <p:cNvSpPr/>
          <p:nvPr/>
        </p:nvSpPr>
        <p:spPr>
          <a:xfrm>
            <a:off x="1026542" y="1080642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мнению респондентов, после своего избрания депутат должен сосредоточиться на: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445E03B-D344-5D4D-91AB-B7D6D6B1A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3145303"/>
              </p:ext>
            </p:extLst>
          </p:nvPr>
        </p:nvGraphicFramePr>
        <p:xfrm>
          <a:off x="1026543" y="1858993"/>
          <a:ext cx="11033184" cy="341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4DAF358-A974-E23B-5858-9D6B2994890C}"/>
              </a:ext>
            </a:extLst>
          </p:cNvPr>
          <p:cNvSpPr/>
          <p:nvPr/>
        </p:nvSpPr>
        <p:spPr>
          <a:xfrm>
            <a:off x="1026541" y="5414971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Представительские функции и личные интересы получили крайнее неодобрение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128236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CB2372-A7D8-43BE-FABC-CA78581CEF37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ПРОВОДИМ ДЛЯ СЕБЯ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CE6A5E-2CBC-43FF-E2F1-9C07FBADB98B}"/>
              </a:ext>
            </a:extLst>
          </p:cNvPr>
          <p:cNvSpPr/>
          <p:nvPr/>
        </p:nvSpPr>
        <p:spPr>
          <a:xfrm>
            <a:off x="1026543" y="1105084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Проводить выборы, чтобы кому-то понравиться на Западе и быть вхожим в высокие кабинеты так называемых ”хозяев мира“ – это не наш путь. За такую ”привилегию“ многие страны и народы расплачиваются своим суверенитетом.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6BE0DB-AB3C-A75A-9117-B568B79E76A3}"/>
              </a:ext>
            </a:extLst>
          </p:cNvPr>
          <p:cNvSpPr/>
          <p:nvPr/>
        </p:nvSpPr>
        <p:spPr>
          <a:xfrm>
            <a:off x="1026543" y="2226518"/>
            <a:ext cx="3881888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Беларусь воздержалась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приглашения наблюдательной миссии ОБСЕ на парламентские выборы 25 февраля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D4A9E5-33EC-11CC-7F30-C6651F4CB0A7}"/>
              </a:ext>
            </a:extLst>
          </p:cNvPr>
          <p:cNvSpPr/>
          <p:nvPr/>
        </p:nvSpPr>
        <p:spPr>
          <a:xfrm>
            <a:off x="5207478" y="2217684"/>
            <a:ext cx="6852249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отсутствие у ОБСЕ единых норм, стандартов, которые приняты всеми странами по теме международного наблюдения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 выборами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4ABA33C-9A91-7C46-2545-396AE88B1128}"/>
              </a:ext>
            </a:extLst>
          </p:cNvPr>
          <p:cNvSpPr/>
          <p:nvPr/>
        </p:nvSpPr>
        <p:spPr>
          <a:xfrm>
            <a:off x="5207477" y="3569156"/>
            <a:ext cx="6852249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деградация атмосферы межгосударственного взаимодействия на пространстве ОБСЕ, которая находит свое выражение в остром кризисе доверия, нарушении традиций уважительного, дипломатично-корректного диалога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B5D41CD-D7BB-AC64-BB0D-D9447810C0F2}"/>
              </a:ext>
            </a:extLst>
          </p:cNvPr>
          <p:cNvSpPr/>
          <p:nvPr/>
        </p:nvSpPr>
        <p:spPr>
          <a:xfrm>
            <a:off x="1026541" y="5029896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Республика Беларусь остается открытой для непредвзятого электорального мониторинга за выборами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F4A03AB7-6E8C-2829-5FAD-9CC1D1DEEEC5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4908431" y="2831354"/>
            <a:ext cx="299046" cy="134263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4EBBB61-EE82-E01D-A89D-C982BCEB2D51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4908431" y="2822520"/>
            <a:ext cx="299047" cy="8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7563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16F4D8-2ED8-0999-226E-9B4DD29D1233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ПРОВОДИМ ДЛЯ СЕБЯ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1933B9-9804-3545-A518-B25F48D22529}"/>
              </a:ext>
            </a:extLst>
          </p:cNvPr>
          <p:cNvSpPr/>
          <p:nvPr/>
        </p:nvSpPr>
        <p:spPr>
          <a:xfrm>
            <a:off x="1026543" y="1105084"/>
            <a:ext cx="4399472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РЕСПУБЛИКА БЕЛАРУСЬ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6FFDB1-0973-0DA3-FDF3-D8A213E070EA}"/>
              </a:ext>
            </a:extLst>
          </p:cNvPr>
          <p:cNvSpPr/>
          <p:nvPr/>
        </p:nvSpPr>
        <p:spPr>
          <a:xfrm>
            <a:off x="7660256" y="1105083"/>
            <a:ext cx="4399472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ВИТЕБСКАЯ ОБЛАСТЬ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36DFF0-3BCF-6566-9599-F4A18B80AC90}"/>
              </a:ext>
            </a:extLst>
          </p:cNvPr>
          <p:cNvSpPr/>
          <p:nvPr/>
        </p:nvSpPr>
        <p:spPr>
          <a:xfrm>
            <a:off x="6032674" y="1105084"/>
            <a:ext cx="1009290" cy="36540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" panose="02040604050505020304" pitchFamily="18" charset="0"/>
              </a:rPr>
              <a:t>НАБЛЮДАТЕЛИ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2FC3DEE-03FE-C431-3642-3E6ABD67153B}"/>
              </a:ext>
            </a:extLst>
          </p:cNvPr>
          <p:cNvSpPr/>
          <p:nvPr/>
        </p:nvSpPr>
        <p:spPr>
          <a:xfrm>
            <a:off x="1026543" y="1892121"/>
            <a:ext cx="4399472" cy="28670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аккредитовано 27 790 внутренних наблюдателей, из них: 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ЦИК, областными (Минской городской) окружными избирательными комиссиями – 726, районными, городскими, поселковыми, сельскими, участковыми – 27 064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B7CA65-4A56-0BDB-B1A8-6797FA0263E7}"/>
              </a:ext>
            </a:extLst>
          </p:cNvPr>
          <p:cNvSpPr/>
          <p:nvPr/>
        </p:nvSpPr>
        <p:spPr>
          <a:xfrm>
            <a:off x="7660256" y="1887655"/>
            <a:ext cx="4399472" cy="28670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аккредитовано 1113  внутренних наблюдателя, из них: областными,  окружными избирательными комиссиями – 69, районными, городскими, поселковыми, сельскими, участковыми – 1044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401AA84-A9E2-EC29-09CC-ED6FE087642D}"/>
              </a:ext>
            </a:extLst>
          </p:cNvPr>
          <p:cNvSpPr/>
          <p:nvPr/>
        </p:nvSpPr>
        <p:spPr>
          <a:xfrm>
            <a:off x="1026543" y="5264755"/>
            <a:ext cx="3070350" cy="12884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ИНОСТРАННЫЕ НАБЛЮДАТЕЛИ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(всего 96 человек)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7B670F-789F-A20C-AE31-4967774AC9AF}"/>
              </a:ext>
            </a:extLst>
          </p:cNvPr>
          <p:cNvSpPr/>
          <p:nvPr/>
        </p:nvSpPr>
        <p:spPr>
          <a:xfrm>
            <a:off x="4497499" y="4848050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миссия СНГ, в том числе Межпарламентская Ассамблея государств-участников СНГ (86 человек)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F0420D6-CF14-45CB-935E-691934D4A007}"/>
              </a:ext>
            </a:extLst>
          </p:cNvPr>
          <p:cNvSpPr/>
          <p:nvPr/>
        </p:nvSpPr>
        <p:spPr>
          <a:xfrm>
            <a:off x="4497499" y="5533564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Шанхайская организация сотрудничества (4 человека)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2969D2E-B6CC-1036-6969-42E9C3D43CBB}"/>
              </a:ext>
            </a:extLst>
          </p:cNvPr>
          <p:cNvSpPr/>
          <p:nvPr/>
        </p:nvSpPr>
        <p:spPr>
          <a:xfrm>
            <a:off x="4497499" y="6181806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избирательные органы иностранных государств (6 человек)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477EAAF-1246-3B14-AF99-8DDF385893B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4096893" y="5158150"/>
            <a:ext cx="400606" cy="75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2C90669C-F815-1E98-3190-C25550D038E0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4096893" y="5843664"/>
            <a:ext cx="400606" cy="6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0C3FE2DF-DA44-DE0F-EFCF-8D4C93AF50D8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4096893" y="5908978"/>
            <a:ext cx="400606" cy="582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079889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7CC1C3-95CC-393C-6263-DCFA34D7A4A8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ВАЖЕН ГОЛОС КАЖДОГО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8450888-0594-6A9D-A178-74C11BE61DE4}"/>
              </a:ext>
            </a:extLst>
          </p:cNvPr>
          <p:cNvSpPr/>
          <p:nvPr/>
        </p:nvSpPr>
        <p:spPr>
          <a:xfrm>
            <a:off x="1026543" y="1105084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Ключевой особенностью электоральной кампании – 2024 года является то, что проходит она на фоне серьезных для нашей страны внешнеполитических вызовов – военного конфликта в Украине и нескрываемой гибридной агрессии со стороны Запада.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BFAE4E-F14E-F562-0A38-1031BDE46F2F}"/>
              </a:ext>
            </a:extLst>
          </p:cNvPr>
          <p:cNvSpPr/>
          <p:nvPr/>
        </p:nvSpPr>
        <p:spPr>
          <a:xfrm>
            <a:off x="1026543" y="2226519"/>
            <a:ext cx="11033185" cy="18537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Перед белорусами стоит непростая задача – строительство национальной политической системы, которая бы максимально обеспечивала и защищала ценности мира, безопасности и социальной справедливости на белорусской земле. Прийти на избирательный участок и сделать свой выбор – это не только долг и обязанность каждого из нас, но это еще и громкое ”НЕТ“ общественному противостоянию, ”майдану“ и хаосу в нашей стране. Не отдать свой голос нельзя – слишком большая ответственность за будущее лежит на каждом из нас.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773708-41ED-C4DC-72B8-49B208F8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288987"/>
            <a:ext cx="2383766" cy="23837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BA5DBE-4B26-38A5-7EAC-98682BB22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634" y="4188535"/>
            <a:ext cx="1954380" cy="25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9373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29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775ED4-1695-C680-A183-94081B3CE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808" y="132272"/>
            <a:ext cx="3296728" cy="32967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1EAB49-9ABB-36EE-5465-C142DA31E8E5}"/>
              </a:ext>
            </a:extLst>
          </p:cNvPr>
          <p:cNvSpPr/>
          <p:nvPr/>
        </p:nvSpPr>
        <p:spPr>
          <a:xfrm>
            <a:off x="4942936" y="1106582"/>
            <a:ext cx="6866626" cy="23239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”Мы сегодня в такой сложной ситуации, что это подобно тому, что мы идем по тонкому льду. Неосторожный шаг – и мы можем утонуть, опрокинуть государство“.</a:t>
            </a:r>
          </a:p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				        </a:t>
            </a:r>
            <a:r>
              <a:rPr lang="ru-RU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А.Г.Лукашенко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0428334-B721-519E-1BFB-3547B30414AE}"/>
              </a:ext>
            </a:extLst>
          </p:cNvPr>
          <p:cNvSpPr/>
          <p:nvPr/>
        </p:nvSpPr>
        <p:spPr>
          <a:xfrm>
            <a:off x="2761172" y="3898665"/>
            <a:ext cx="6866626" cy="264878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Наш конституционный строй в очередной раз проходит важное испытание. Правильный, осознанный выбор каждого гражданина определит дальнейшее устойчивое развитие суверенной Беларуси, благополучное будущее наших 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детей и 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внуков.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6094503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7E90C0-0526-A6B8-17DC-F329CE7F3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8"/>
          <a:stretch/>
        </p:blipFill>
        <p:spPr>
          <a:xfrm>
            <a:off x="1026543" y="1128332"/>
            <a:ext cx="3236380" cy="32475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E29B789-8136-6F0D-4243-EF0D348EA579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ИЗБИРАТЕЛЬНАЯ КАМПАНИЯ В РЕСПУБЛИКЕ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257B26-CB78-3EAC-DE10-A64C2021E316}"/>
              </a:ext>
            </a:extLst>
          </p:cNvPr>
          <p:cNvSpPr/>
          <p:nvPr/>
        </p:nvSpPr>
        <p:spPr>
          <a:xfrm>
            <a:off x="4311733" y="1128333"/>
            <a:ext cx="7747995" cy="5365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ПРЕДСТОИТ ИЗБРАТЬ: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76C3D8-1912-9962-6196-60D28FA4A96D}"/>
              </a:ext>
            </a:extLst>
          </p:cNvPr>
          <p:cNvSpPr/>
          <p:nvPr/>
        </p:nvSpPr>
        <p:spPr>
          <a:xfrm>
            <a:off x="4311734" y="1919088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Палаты представителей Национального собрания Республики Беларусь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3524EC-A957-7426-B47D-CCA267EB1FDD}"/>
              </a:ext>
            </a:extLst>
          </p:cNvPr>
          <p:cNvSpPr/>
          <p:nvPr/>
        </p:nvSpPr>
        <p:spPr>
          <a:xfrm>
            <a:off x="8823348" y="1919087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110 человек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CF9C3A90-E5E7-F2C3-7C12-AC14D544C367}"/>
              </a:ext>
            </a:extLst>
          </p:cNvPr>
          <p:cNvSpPr/>
          <p:nvPr/>
        </p:nvSpPr>
        <p:spPr>
          <a:xfrm>
            <a:off x="7548115" y="2329132"/>
            <a:ext cx="1275234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2337E0-42A7-8D08-F844-26396922EA84}"/>
              </a:ext>
            </a:extLst>
          </p:cNvPr>
          <p:cNvSpPr/>
          <p:nvPr/>
        </p:nvSpPr>
        <p:spPr>
          <a:xfrm>
            <a:off x="4311734" y="3249858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местных Советов депутатов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1DFDACE-7FF7-CB47-2827-339EF8838384}"/>
              </a:ext>
            </a:extLst>
          </p:cNvPr>
          <p:cNvSpPr/>
          <p:nvPr/>
        </p:nvSpPr>
        <p:spPr>
          <a:xfrm>
            <a:off x="8823348" y="3249857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12 514 человек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48221B78-51B9-B787-00FE-F72CC09907FC}"/>
              </a:ext>
            </a:extLst>
          </p:cNvPr>
          <p:cNvSpPr/>
          <p:nvPr/>
        </p:nvSpPr>
        <p:spPr>
          <a:xfrm>
            <a:off x="7548115" y="3659902"/>
            <a:ext cx="1275234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14C74AC-CEC1-999A-C755-7F15655A3DDF}"/>
              </a:ext>
            </a:extLst>
          </p:cNvPr>
          <p:cNvSpPr/>
          <p:nvPr/>
        </p:nvSpPr>
        <p:spPr>
          <a:xfrm>
            <a:off x="1026543" y="4462561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областные (Минский городской) Советы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A58545B-A070-88C9-0726-7FF8A05F8548}"/>
              </a:ext>
            </a:extLst>
          </p:cNvPr>
          <p:cNvSpPr/>
          <p:nvPr/>
        </p:nvSpPr>
        <p:spPr>
          <a:xfrm>
            <a:off x="3950898" y="4466700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388 депутатов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CD8F9131-3A6A-3685-814B-4A738E3F91BD}"/>
              </a:ext>
            </a:extLst>
          </p:cNvPr>
          <p:cNvSpPr/>
          <p:nvPr/>
        </p:nvSpPr>
        <p:spPr>
          <a:xfrm>
            <a:off x="3355675" y="4629395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AF5C411-ECAF-F39D-8FA6-CD2D0F608CDD}"/>
              </a:ext>
            </a:extLst>
          </p:cNvPr>
          <p:cNvSpPr/>
          <p:nvPr/>
        </p:nvSpPr>
        <p:spPr>
          <a:xfrm>
            <a:off x="1026543" y="5187756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районные Советы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5CC1324-6BEB-51AE-9BC6-78E7B1E454C3}"/>
              </a:ext>
            </a:extLst>
          </p:cNvPr>
          <p:cNvSpPr/>
          <p:nvPr/>
        </p:nvSpPr>
        <p:spPr>
          <a:xfrm>
            <a:off x="3950898" y="5191895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3 434 депутатов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8F51F201-A9E5-4A6A-E480-81C0A7145E80}"/>
              </a:ext>
            </a:extLst>
          </p:cNvPr>
          <p:cNvSpPr/>
          <p:nvPr/>
        </p:nvSpPr>
        <p:spPr>
          <a:xfrm>
            <a:off x="3355675" y="5354590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6298610-5ACB-CC1D-B29D-1EAD97180643}"/>
              </a:ext>
            </a:extLst>
          </p:cNvPr>
          <p:cNvSpPr/>
          <p:nvPr/>
        </p:nvSpPr>
        <p:spPr>
          <a:xfrm>
            <a:off x="1026543" y="5961231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городские Советы</a:t>
            </a:r>
            <a:b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(городов областного подчинения)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9ADE45-69FD-E2FA-B60F-8D4246CAAB8A}"/>
              </a:ext>
            </a:extLst>
          </p:cNvPr>
          <p:cNvSpPr/>
          <p:nvPr/>
        </p:nvSpPr>
        <p:spPr>
          <a:xfrm>
            <a:off x="3950898" y="5965370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373 депутата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C67A74A9-6436-6B51-9C72-110B0F268581}"/>
              </a:ext>
            </a:extLst>
          </p:cNvPr>
          <p:cNvSpPr/>
          <p:nvPr/>
        </p:nvSpPr>
        <p:spPr>
          <a:xfrm>
            <a:off x="3355675" y="6128065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CACDF98-FDDC-C3E0-7F5F-AB2C2658EDB3}"/>
              </a:ext>
            </a:extLst>
          </p:cNvPr>
          <p:cNvSpPr/>
          <p:nvPr/>
        </p:nvSpPr>
        <p:spPr>
          <a:xfrm>
            <a:off x="6806242" y="4474584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городские Советы</a:t>
            </a:r>
            <a:b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(городов районного подчинения)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7062CE8-79E3-4E8E-40BF-E61FA4CD20A7}"/>
              </a:ext>
            </a:extLst>
          </p:cNvPr>
          <p:cNvSpPr/>
          <p:nvPr/>
        </p:nvSpPr>
        <p:spPr>
          <a:xfrm>
            <a:off x="9730597" y="4478723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223 депутата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3638D7A2-A767-3587-497D-ABB9A760CC1F}"/>
              </a:ext>
            </a:extLst>
          </p:cNvPr>
          <p:cNvSpPr/>
          <p:nvPr/>
        </p:nvSpPr>
        <p:spPr>
          <a:xfrm>
            <a:off x="9135374" y="4641418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FDDEAE0-C026-FB67-895D-ADC71EC14991}"/>
              </a:ext>
            </a:extLst>
          </p:cNvPr>
          <p:cNvSpPr/>
          <p:nvPr/>
        </p:nvSpPr>
        <p:spPr>
          <a:xfrm>
            <a:off x="6806242" y="5187756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поселковые Советы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F14C43-0753-6687-1D53-D65C094199FD}"/>
              </a:ext>
            </a:extLst>
          </p:cNvPr>
          <p:cNvSpPr/>
          <p:nvPr/>
        </p:nvSpPr>
        <p:spPr>
          <a:xfrm>
            <a:off x="9730597" y="5191895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63 депутата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12623A64-1D16-CADB-B8FB-20199D77A54E}"/>
              </a:ext>
            </a:extLst>
          </p:cNvPr>
          <p:cNvSpPr/>
          <p:nvPr/>
        </p:nvSpPr>
        <p:spPr>
          <a:xfrm>
            <a:off x="9135374" y="5354590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DD65107-2B28-C12A-583C-CBD3C86035CD}"/>
              </a:ext>
            </a:extLst>
          </p:cNvPr>
          <p:cNvSpPr/>
          <p:nvPr/>
        </p:nvSpPr>
        <p:spPr>
          <a:xfrm>
            <a:off x="6806242" y="5957092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сельские Советы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8DB43F4-5CE6-D8F5-2313-0C13E4875389}"/>
              </a:ext>
            </a:extLst>
          </p:cNvPr>
          <p:cNvSpPr/>
          <p:nvPr/>
        </p:nvSpPr>
        <p:spPr>
          <a:xfrm>
            <a:off x="9730597" y="5961231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8 033 депутата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CFD7AB8F-2615-6718-CD10-B8778F794C66}"/>
              </a:ext>
            </a:extLst>
          </p:cNvPr>
          <p:cNvSpPr/>
          <p:nvPr/>
        </p:nvSpPr>
        <p:spPr>
          <a:xfrm>
            <a:off x="9135374" y="6123926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1904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1B9C74-1D83-1613-1594-AFCA780C7EFF}"/>
              </a:ext>
            </a:extLst>
          </p:cNvPr>
          <p:cNvSpPr txBox="1"/>
          <p:nvPr/>
        </p:nvSpPr>
        <p:spPr>
          <a:xfrm>
            <a:off x="361950" y="2329123"/>
            <a:ext cx="113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ВЫБОРЫ ДЕПУТАТОВ 2024: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АРГУМЕНТЫ И ФАКТЫ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A9C213-CB77-7EB3-C5B9-144FCA602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023" y="219464"/>
            <a:ext cx="2193954" cy="196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48EED8-4545-94C1-2FC1-648744EA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374" y="4137200"/>
            <a:ext cx="8307238" cy="2501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2FB458-F683-9ED1-04B6-95579B09F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873EF8-F12A-E29D-8620-B9D82F90C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2634062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50A632-1CF9-A5A5-E171-B33474235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003" y="136525"/>
            <a:ext cx="8737993" cy="25785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D8384B-5858-359F-CC60-1C90A51A2F92}"/>
              </a:ext>
            </a:extLst>
          </p:cNvPr>
          <p:cNvSpPr/>
          <p:nvPr/>
        </p:nvSpPr>
        <p:spPr>
          <a:xfrm>
            <a:off x="1948062" y="3075817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ОСНОВНОЙ ДЕНЬ ГОЛОСОВАНИЯ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A50523-D68E-9E95-F460-ACEA43B14AA2}"/>
              </a:ext>
            </a:extLst>
          </p:cNvPr>
          <p:cNvSpPr/>
          <p:nvPr/>
        </p:nvSpPr>
        <p:spPr>
          <a:xfrm>
            <a:off x="5279331" y="3075817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 февраля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E8447BB9-FFEC-EB8B-06C9-ECFC0E00DA00}"/>
              </a:ext>
            </a:extLst>
          </p:cNvPr>
          <p:cNvSpPr/>
          <p:nvPr/>
        </p:nvSpPr>
        <p:spPr>
          <a:xfrm>
            <a:off x="4339053" y="3325117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53040B25-2A0E-8234-0657-A16124713AE7}"/>
              </a:ext>
            </a:extLst>
          </p:cNvPr>
          <p:cNvSpPr/>
          <p:nvPr/>
        </p:nvSpPr>
        <p:spPr>
          <a:xfrm>
            <a:off x="7670322" y="3325117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7FAFFD5-7026-8786-D0CB-52982B0578D7}"/>
              </a:ext>
            </a:extLst>
          </p:cNvPr>
          <p:cNvSpPr/>
          <p:nvPr/>
        </p:nvSpPr>
        <p:spPr>
          <a:xfrm>
            <a:off x="8610600" y="3056500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8.00 до 20.00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1D2A49B-219D-BE4C-E339-AC1497B0C111}"/>
              </a:ext>
            </a:extLst>
          </p:cNvPr>
          <p:cNvSpPr/>
          <p:nvPr/>
        </p:nvSpPr>
        <p:spPr>
          <a:xfrm>
            <a:off x="1948062" y="4087901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ДОСРОЧНОЕ ГОЛОСОВАНИЕ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F79102F-7201-F6E5-6CA0-40A49EDD483E}"/>
              </a:ext>
            </a:extLst>
          </p:cNvPr>
          <p:cNvSpPr/>
          <p:nvPr/>
        </p:nvSpPr>
        <p:spPr>
          <a:xfrm>
            <a:off x="5279331" y="4087901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20 по 24 февраля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2D688E66-95CC-B9D9-6698-A3CDE04C4C64}"/>
              </a:ext>
            </a:extLst>
          </p:cNvPr>
          <p:cNvSpPr/>
          <p:nvPr/>
        </p:nvSpPr>
        <p:spPr>
          <a:xfrm>
            <a:off x="4339053" y="4337201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9A46A213-E1AD-1C0A-4F87-E37D1AA445DB}"/>
              </a:ext>
            </a:extLst>
          </p:cNvPr>
          <p:cNvSpPr/>
          <p:nvPr/>
        </p:nvSpPr>
        <p:spPr>
          <a:xfrm>
            <a:off x="7670322" y="4337201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24B8B7F-299E-1053-EFF0-7B01C76C4FDC}"/>
              </a:ext>
            </a:extLst>
          </p:cNvPr>
          <p:cNvSpPr/>
          <p:nvPr/>
        </p:nvSpPr>
        <p:spPr>
          <a:xfrm>
            <a:off x="8610600" y="4068584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12.00 до 19.00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048EF0A-A249-A712-E1B5-283A017644DE}"/>
              </a:ext>
            </a:extLst>
          </p:cNvPr>
          <p:cNvSpPr/>
          <p:nvPr/>
        </p:nvSpPr>
        <p:spPr>
          <a:xfrm>
            <a:off x="1948062" y="5151212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ГОЛОСОВАНИЕ НА ДОМУ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E6A42B8-2315-C574-999E-032CA9B54028}"/>
              </a:ext>
            </a:extLst>
          </p:cNvPr>
          <p:cNvSpPr/>
          <p:nvPr/>
        </p:nvSpPr>
        <p:spPr>
          <a:xfrm>
            <a:off x="5279331" y="5151212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только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 февраля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488A4917-6A60-993C-C51F-0573E6DC75CD}"/>
              </a:ext>
            </a:extLst>
          </p:cNvPr>
          <p:cNvSpPr/>
          <p:nvPr/>
        </p:nvSpPr>
        <p:spPr>
          <a:xfrm>
            <a:off x="4339053" y="5400512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6BC11A5E-1422-D77D-4576-6274CDEB2A02}"/>
              </a:ext>
            </a:extLst>
          </p:cNvPr>
          <p:cNvSpPr/>
          <p:nvPr/>
        </p:nvSpPr>
        <p:spPr>
          <a:xfrm>
            <a:off x="7670322" y="5400512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6401EDB-1E8C-AB06-60FA-A7D4B10E9659}"/>
              </a:ext>
            </a:extLst>
          </p:cNvPr>
          <p:cNvSpPr/>
          <p:nvPr/>
        </p:nvSpPr>
        <p:spPr>
          <a:xfrm>
            <a:off x="8610600" y="5131895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 18.00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(при обращении в комиссию)</a:t>
            </a:r>
          </a:p>
        </p:txBody>
      </p:sp>
    </p:spTree>
    <p:extLst>
      <p:ext uri="{BB962C8B-B14F-4D97-AF65-F5344CB8AC3E}">
        <p14:creationId xmlns:p14="http://schemas.microsoft.com/office/powerpoint/2010/main" xmlns="" val="20803947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985" y="6332146"/>
            <a:ext cx="2743200" cy="365125"/>
          </a:xfrm>
        </p:spPr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0CD99DA-EA41-A44D-F050-9EC8004F71C7}"/>
              </a:ext>
            </a:extLst>
          </p:cNvPr>
          <p:cNvSpPr/>
          <p:nvPr/>
        </p:nvSpPr>
        <p:spPr>
          <a:xfrm>
            <a:off x="1991195" y="136525"/>
            <a:ext cx="9053529" cy="8900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9 февраля каждый избиратель может проверить включен ли он в список для голосования по месту проживания и правильно ли указаны сведения о нем.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E886A3-BAAC-3C0A-F78C-6D95DF52F03F}"/>
              </a:ext>
            </a:extLst>
          </p:cNvPr>
          <p:cNvSpPr/>
          <p:nvPr/>
        </p:nvSpPr>
        <p:spPr>
          <a:xfrm>
            <a:off x="1108426" y="1298215"/>
            <a:ext cx="3860389" cy="309263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Избиратели, которые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зарегистрированы на территории участка для голосования, но обладают документом, подтверждающим проживание на данной территории, имеют право быть включенными в список избирателей до дня выборов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(не позднее 24 февраля 2024 г.).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41499A-976F-E4C4-1CE3-B878B11B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84" t="11761" r="36153" b="14474"/>
          <a:stretch/>
        </p:blipFill>
        <p:spPr>
          <a:xfrm rot="20382319">
            <a:off x="455026" y="1009869"/>
            <a:ext cx="1034255" cy="14607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15D3D3-4AF3-BFCB-5CCD-153E7FF63CFD}"/>
              </a:ext>
            </a:extLst>
          </p:cNvPr>
          <p:cNvSpPr/>
          <p:nvPr/>
        </p:nvSpPr>
        <p:spPr>
          <a:xfrm>
            <a:off x="5354813" y="2221241"/>
            <a:ext cx="3032938" cy="21724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выборах могут принимать участие граждане Российской Федерации, постоянно проживающие на территории Республики Беларусь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C080DD-30C8-669B-C515-C38844D69545}"/>
              </a:ext>
            </a:extLst>
          </p:cNvPr>
          <p:cNvSpPr/>
          <p:nvPr/>
        </p:nvSpPr>
        <p:spPr>
          <a:xfrm>
            <a:off x="8773749" y="2218365"/>
            <a:ext cx="3032938" cy="21724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Граждане, которые постоянно проживают за границей, смогут приехать в страну и проголосовать на участке № 248, расположенном в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по адресу: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ул. Свердлова, д. 30 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68EF45-AA04-55D5-F550-506993CCD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26" b="18075"/>
          <a:stretch/>
        </p:blipFill>
        <p:spPr>
          <a:xfrm>
            <a:off x="6158202" y="1148625"/>
            <a:ext cx="1426160" cy="956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3C3A7D-BBB4-928C-229B-AC3844A25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8043" y="1144330"/>
            <a:ext cx="1464350" cy="9562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6A01392-A1EF-B4E0-CB06-0A5E32E9FAF2}"/>
              </a:ext>
            </a:extLst>
          </p:cNvPr>
          <p:cNvSpPr/>
          <p:nvPr/>
        </p:nvSpPr>
        <p:spPr>
          <a:xfrm>
            <a:off x="2265773" y="4507212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Участки для голосования за рубежом открываться не будут, это связано: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E922130-BC0C-5AF2-9058-515C10F92541}"/>
              </a:ext>
            </a:extLst>
          </p:cNvPr>
          <p:cNvSpPr/>
          <p:nvPr/>
        </p:nvSpPr>
        <p:spPr>
          <a:xfrm>
            <a:off x="2265773" y="5126539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отсутствием необходимых мер безопасности на территории других стран;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032EDF9-05AA-398E-F68C-21A6619AE209}"/>
              </a:ext>
            </a:extLst>
          </p:cNvPr>
          <p:cNvSpPr/>
          <p:nvPr/>
        </p:nvSpPr>
        <p:spPr>
          <a:xfrm>
            <a:off x="2285941" y="5596452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сокращением численности работников дипломатических служб;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9286B0F-2103-70C7-A93A-7B42DA15FAC1}"/>
              </a:ext>
            </a:extLst>
          </p:cNvPr>
          <p:cNvSpPr/>
          <p:nvPr/>
        </p:nvSpPr>
        <p:spPr>
          <a:xfrm>
            <a:off x="2285941" y="6019296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неблагоприятной эпидемиологической обстановкой.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94838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6ABF68-F561-93B7-959E-82ABEA7FF58A}"/>
              </a:ext>
            </a:extLst>
          </p:cNvPr>
          <p:cNvSpPr/>
          <p:nvPr/>
        </p:nvSpPr>
        <p:spPr>
          <a:xfrm>
            <a:off x="1991196" y="136525"/>
            <a:ext cx="8878088" cy="67435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 УЧАСТКЕ ДЛЯ ГОЛОСОВАНИЯ ИЗБИРАТЕЛИ ПОЛУЧАТ: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7DBA24-8C7F-F0E9-6D57-22D2D4411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84" y="4439494"/>
            <a:ext cx="2760668" cy="21740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0D4765-C1B9-6A45-F3FC-227B5050D84C}"/>
              </a:ext>
            </a:extLst>
          </p:cNvPr>
          <p:cNvSpPr/>
          <p:nvPr/>
        </p:nvSpPr>
        <p:spPr>
          <a:xfrm>
            <a:off x="3143712" y="1567488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г.Минске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ECD6C2-BD46-A5E8-C9AC-FABB8137138D}"/>
              </a:ext>
            </a:extLst>
          </p:cNvPr>
          <p:cNvSpPr/>
          <p:nvPr/>
        </p:nvSpPr>
        <p:spPr>
          <a:xfrm>
            <a:off x="6219609" y="1567488"/>
            <a:ext cx="4649675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2 бюллетеня: по выборам депутатов Палаты представителей и Минского городского Совета депутатов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99797BA4-79F2-8737-BBF6-66617D3F1884}"/>
              </a:ext>
            </a:extLst>
          </p:cNvPr>
          <p:cNvSpPr/>
          <p:nvPr/>
        </p:nvSpPr>
        <p:spPr>
          <a:xfrm>
            <a:off x="5534703" y="1816788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BDE1B0-9316-0BF0-AC66-3F54837FFC72}"/>
              </a:ext>
            </a:extLst>
          </p:cNvPr>
          <p:cNvSpPr/>
          <p:nvPr/>
        </p:nvSpPr>
        <p:spPr>
          <a:xfrm>
            <a:off x="3143712" y="2680514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областных и районных центрах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C42DAD-D614-B95A-E1D0-5655480F133F}"/>
              </a:ext>
            </a:extLst>
          </p:cNvPr>
          <p:cNvSpPr/>
          <p:nvPr/>
        </p:nvSpPr>
        <p:spPr>
          <a:xfrm>
            <a:off x="6219609" y="2680514"/>
            <a:ext cx="4649675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3 бюллетеня: по выборам депутатов Палаты представителей, облсовета, горсовета или райсовета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B0033A2B-1C26-F1E7-9D9C-A029EDB3F0DA}"/>
              </a:ext>
            </a:extLst>
          </p:cNvPr>
          <p:cNvSpPr/>
          <p:nvPr/>
        </p:nvSpPr>
        <p:spPr>
          <a:xfrm>
            <a:off x="5534703" y="2929814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06D503-B0EB-4548-EA6D-4EB0B1987744}"/>
              </a:ext>
            </a:extLst>
          </p:cNvPr>
          <p:cNvSpPr/>
          <p:nvPr/>
        </p:nvSpPr>
        <p:spPr>
          <a:xfrm>
            <a:off x="3143712" y="3793539"/>
            <a:ext cx="2390991" cy="10976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сельской местности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B16515-8F8D-A179-07CB-CAA9C1E203B5}"/>
              </a:ext>
            </a:extLst>
          </p:cNvPr>
          <p:cNvSpPr/>
          <p:nvPr/>
        </p:nvSpPr>
        <p:spPr>
          <a:xfrm>
            <a:off x="6219609" y="3793539"/>
            <a:ext cx="4649675" cy="10976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4 бюллетеня: по выборам депутатов Палаты представителей, облсовета, райсовета, сельского или поселкового Совета.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31A864CC-CB0C-5DE6-9696-CB4C02594D8B}"/>
              </a:ext>
            </a:extLst>
          </p:cNvPr>
          <p:cNvSpPr/>
          <p:nvPr/>
        </p:nvSpPr>
        <p:spPr>
          <a:xfrm>
            <a:off x="5534703" y="4159795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7358945-CF7D-BFC3-59C6-E79C2D24A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404" y="1172855"/>
            <a:ext cx="2026881" cy="20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2255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AF398C-BD71-8588-9BF7-A82871077D73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В СОВЕТ РЕСПУБЛИКИ НАЦИОНАЛЬНОГО СОБРАНИЯ ВОСЬМОГО СОЗЫВА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C822D6-5DE4-29F7-6776-6CC030335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43" y="980599"/>
            <a:ext cx="3706080" cy="24484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4FD5C7-07F7-41E4-4AE7-7389F9830F68}"/>
              </a:ext>
            </a:extLst>
          </p:cNvPr>
          <p:cNvSpPr/>
          <p:nvPr/>
        </p:nvSpPr>
        <p:spPr>
          <a:xfrm>
            <a:off x="4900504" y="980599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 марта по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21 марта 2024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9B3BDD-9AC3-3B99-98E1-353A6359115B}"/>
              </a:ext>
            </a:extLst>
          </p:cNvPr>
          <p:cNvSpPr/>
          <p:nvPr/>
        </p:nvSpPr>
        <p:spPr>
          <a:xfrm>
            <a:off x="7414746" y="2101271"/>
            <a:ext cx="4644624" cy="223621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президиумы вновь избранных районных, городских Советов депутатов совместно с районными и городскими исполкомами, президиумами Минского городского Совета депутатов и Мингорисполкома выдвинут кандидатов в члены Совета Республики.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0601CBD5-49CF-E83D-1ECC-6E5048501328}"/>
              </a:ext>
            </a:extLst>
          </p:cNvPr>
          <p:cNvCxnSpPr>
            <a:cxnSpLocks/>
          </p:cNvCxnSpPr>
          <p:nvPr/>
        </p:nvCxnSpPr>
        <p:spPr>
          <a:xfrm>
            <a:off x="7291495" y="1844325"/>
            <a:ext cx="123251" cy="2522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BC2AE19-AA80-EEE6-B9E3-9CE17D64D6C5}"/>
              </a:ext>
            </a:extLst>
          </p:cNvPr>
          <p:cNvSpPr/>
          <p:nvPr/>
        </p:nvSpPr>
        <p:spPr>
          <a:xfrm>
            <a:off x="4900503" y="4551245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 марта по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21 марта 2024 г.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A1AE1F8C-CE9E-8188-226D-D2CBAEB822A0}"/>
              </a:ext>
            </a:extLst>
          </p:cNvPr>
          <p:cNvCxnSpPr>
            <a:cxnSpLocks/>
          </p:cNvCxnSpPr>
          <p:nvPr/>
        </p:nvCxnSpPr>
        <p:spPr>
          <a:xfrm flipH="1">
            <a:off x="7291494" y="4363368"/>
            <a:ext cx="123252" cy="18787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287E38C-3ABA-B728-4288-C469B74DF240}"/>
              </a:ext>
            </a:extLst>
          </p:cNvPr>
          <p:cNvSpPr/>
          <p:nvPr/>
        </p:nvSpPr>
        <p:spPr>
          <a:xfrm>
            <a:off x="1613375" y="3445063"/>
            <a:ext cx="2532416" cy="11061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регистрация кандидатов в члены Совета Республики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DD6B45CE-4C3A-7FC7-3A66-121490188843}"/>
              </a:ext>
            </a:extLst>
          </p:cNvPr>
          <p:cNvCxnSpPr/>
          <p:nvPr/>
        </p:nvCxnSpPr>
        <p:spPr>
          <a:xfrm flipH="1">
            <a:off x="4145791" y="4551245"/>
            <a:ext cx="7547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44F3C57-A23B-0B35-871E-33B231350E82}"/>
              </a:ext>
            </a:extLst>
          </p:cNvPr>
          <p:cNvSpPr/>
          <p:nvPr/>
        </p:nvSpPr>
        <p:spPr>
          <a:xfrm>
            <a:off x="1613375" y="5547277"/>
            <a:ext cx="2532416" cy="9916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4 апреля 2024 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C79FAEE-9FC8-59E1-4C3E-8A55C45346EE}"/>
              </a:ext>
            </a:extLst>
          </p:cNvPr>
          <p:cNvSpPr/>
          <p:nvPr/>
        </p:nvSpPr>
        <p:spPr>
          <a:xfrm>
            <a:off x="8184232" y="5547276"/>
            <a:ext cx="2532416" cy="9916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членов Совета Республики 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3956684B-7B1D-4F1C-16EA-4515C502FBCF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 flipV="1">
            <a:off x="4145791" y="6043094"/>
            <a:ext cx="403844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279A7A0-77EF-3EF8-A456-FCAA6D82D788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2879583" y="4551245"/>
            <a:ext cx="0" cy="996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23D5B45-4BF7-C059-EB54-3E1D15B57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36" y="2051272"/>
            <a:ext cx="2191324" cy="219132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C890D8D-9C24-6433-DE4E-4D13855276E1}"/>
              </a:ext>
            </a:extLst>
          </p:cNvPr>
          <p:cNvSpPr/>
          <p:nvPr/>
        </p:nvSpPr>
        <p:spPr>
          <a:xfrm>
            <a:off x="4900503" y="986170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3B562B9-5EB2-E435-1097-C66ECAF6CD5B}"/>
              </a:ext>
            </a:extLst>
          </p:cNvPr>
          <p:cNvSpPr/>
          <p:nvPr/>
        </p:nvSpPr>
        <p:spPr>
          <a:xfrm>
            <a:off x="4900503" y="4551244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C7DE86B-6E10-F851-0DFB-365E6F637F1E}"/>
              </a:ext>
            </a:extLst>
          </p:cNvPr>
          <p:cNvSpPr/>
          <p:nvPr/>
        </p:nvSpPr>
        <p:spPr>
          <a:xfrm>
            <a:off x="1613375" y="5547276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2B1CD7D-F42C-46DF-B551-9C5082054413}"/>
              </a:ext>
            </a:extLst>
          </p:cNvPr>
          <p:cNvSpPr/>
          <p:nvPr/>
        </p:nvSpPr>
        <p:spPr>
          <a:xfrm>
            <a:off x="7414746" y="2096606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017870A-A928-C786-8490-134757E99ADE}"/>
              </a:ext>
            </a:extLst>
          </p:cNvPr>
          <p:cNvSpPr/>
          <p:nvPr/>
        </p:nvSpPr>
        <p:spPr>
          <a:xfrm>
            <a:off x="1613375" y="3448248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0AE8231-95E9-CD99-1034-87136B804468}"/>
              </a:ext>
            </a:extLst>
          </p:cNvPr>
          <p:cNvSpPr/>
          <p:nvPr/>
        </p:nvSpPr>
        <p:spPr>
          <a:xfrm>
            <a:off x="8184232" y="5544164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7493847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BBA487-9450-301C-AF2D-AD34588DD795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СТРУКТУРА БЕЛОРУССКОГО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8B5DDA-BA13-E7A7-EF43-D1FC7C18B534}"/>
              </a:ext>
            </a:extLst>
          </p:cNvPr>
          <p:cNvSpPr/>
          <p:nvPr/>
        </p:nvSpPr>
        <p:spPr>
          <a:xfrm>
            <a:off x="1026544" y="1056675"/>
            <a:ext cx="1828800" cy="12552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Правовая основа деятельности Парламента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2099C2-85EC-4704-1DB1-26E7EE8D66AF}"/>
              </a:ext>
            </a:extLst>
          </p:cNvPr>
          <p:cNvSpPr/>
          <p:nvPr/>
        </p:nvSpPr>
        <p:spPr>
          <a:xfrm>
            <a:off x="3283788" y="1056675"/>
            <a:ext cx="8775940" cy="12552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Конституция Республики Беларусь;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Закон Республики Беларусь «О Национальном собрании Республики Беларусь»;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Закон Республики Беларусь «О статусе депутата Палаты представителей, члена Совета Республики Национального собрания Республики Беларусь»;</a:t>
            </a:r>
          </a:p>
          <a:p>
            <a:pPr algn="ctr"/>
            <a:endParaRPr lang="ru-RU" sz="1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3FE831A0-CDF8-DF96-E3D6-02A378FDC760}"/>
              </a:ext>
            </a:extLst>
          </p:cNvPr>
          <p:cNvSpPr/>
          <p:nvPr/>
        </p:nvSpPr>
        <p:spPr>
          <a:xfrm>
            <a:off x="2855344" y="1524688"/>
            <a:ext cx="428444" cy="319178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178EBA-EF66-4796-B03F-F077CEB40A85}"/>
              </a:ext>
            </a:extLst>
          </p:cNvPr>
          <p:cNvSpPr/>
          <p:nvPr/>
        </p:nvSpPr>
        <p:spPr>
          <a:xfrm>
            <a:off x="2136475" y="2507350"/>
            <a:ext cx="8775940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НАЦИОНАЛЬНОЕ СОБРАНИЕ РЕСПУБЛИКИ БЕЛАРУСЬ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BC5B789-E325-A258-56D0-1A0FB2720ED5}"/>
              </a:ext>
            </a:extLst>
          </p:cNvPr>
          <p:cNvSpPr/>
          <p:nvPr/>
        </p:nvSpPr>
        <p:spPr>
          <a:xfrm>
            <a:off x="2136475" y="3559412"/>
            <a:ext cx="3959525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541658-125F-79DF-5B71-80FDD2551ABA}"/>
              </a:ext>
            </a:extLst>
          </p:cNvPr>
          <p:cNvSpPr/>
          <p:nvPr/>
        </p:nvSpPr>
        <p:spPr>
          <a:xfrm>
            <a:off x="6952890" y="3559412"/>
            <a:ext cx="3959525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РЕСПУБЛИКИ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2BAFBB81-78EA-3136-8700-07F6B528403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4116238" y="3210104"/>
            <a:ext cx="2408207" cy="349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A0CA91A-E7D2-D38A-0AC2-0731A58D2C4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524445" y="3210104"/>
            <a:ext cx="2408208" cy="349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3453700-6DD2-C880-CB31-9F41B00BD19B}"/>
              </a:ext>
            </a:extLst>
          </p:cNvPr>
          <p:cNvSpPr/>
          <p:nvPr/>
        </p:nvSpPr>
        <p:spPr>
          <a:xfrm>
            <a:off x="6952889" y="4485235"/>
            <a:ext cx="3959525" cy="15726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64 человека, от каждой области и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г.Минска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тайным голосованием избираются на заседаниях депутатов местных Советов депутатов базового уровня каждой области и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г.Минска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по восемь членов Совета Республики, ещё восемь назначаются Президентом Республики Беларусь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E0D8321-34B7-8D5A-EDBA-7455E404812A}"/>
              </a:ext>
            </a:extLst>
          </p:cNvPr>
          <p:cNvSpPr/>
          <p:nvPr/>
        </p:nvSpPr>
        <p:spPr>
          <a:xfrm>
            <a:off x="2136475" y="4485234"/>
            <a:ext cx="3959525" cy="157266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110 депутатов, избираются гражданами на основе всеобщего, свободного, равного, прямого избирательного права при тайном голосовании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1FED408-6A45-E090-BFD9-1898E1924477}"/>
              </a:ext>
            </a:extLst>
          </p:cNvPr>
          <p:cNvSpPr/>
          <p:nvPr/>
        </p:nvSpPr>
        <p:spPr>
          <a:xfrm>
            <a:off x="6196462" y="3559411"/>
            <a:ext cx="657225" cy="31620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МАЖОРИТАРНАЯ СИСТЕМА</a:t>
            </a:r>
            <a:endParaRPr lang="ru-RU" sz="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C77D91B-67EC-0BEA-693E-A7EAEE528783}"/>
              </a:ext>
            </a:extLst>
          </p:cNvPr>
          <p:cNvSpPr/>
          <p:nvPr/>
        </p:nvSpPr>
        <p:spPr>
          <a:xfrm>
            <a:off x="2136474" y="6145390"/>
            <a:ext cx="3959525" cy="5918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Депутатом может стать гражданин РБ достигший 21 года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53C5973-ACF0-01C2-89C1-0702E33CF409}"/>
              </a:ext>
            </a:extLst>
          </p:cNvPr>
          <p:cNvSpPr/>
          <p:nvPr/>
        </p:nvSpPr>
        <p:spPr>
          <a:xfrm>
            <a:off x="6952889" y="6145389"/>
            <a:ext cx="3959525" cy="5918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Депутатом может стать гражданин РБ достигший 30 лет и проживший на территории соответствующей области не менее 5 лет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0BDF8D20-FB68-B61E-2612-6CD33A5E3801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4116238" y="4262166"/>
            <a:ext cx="0" cy="223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B27E290-58EA-F00B-FE0D-C40E46EBA318}"/>
              </a:ext>
            </a:extLst>
          </p:cNvPr>
          <p:cNvCxnSpPr/>
          <p:nvPr/>
        </p:nvCxnSpPr>
        <p:spPr>
          <a:xfrm>
            <a:off x="8932653" y="4262166"/>
            <a:ext cx="0" cy="223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35721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pPr/>
              <a:t>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06B91C-7C3F-590A-A963-6F724D60A23F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Беларуси эффективная законодательная база для деятельности политических партий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8350D3-805A-AC7C-A80B-B30C2F3778E9}"/>
              </a:ext>
            </a:extLst>
          </p:cNvPr>
          <p:cNvSpPr/>
          <p:nvPr/>
        </p:nvSpPr>
        <p:spPr>
          <a:xfrm>
            <a:off x="1026542" y="1153064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Если партии смогут убедить избирателей, что действуют в их интересах, они получат реальный шанс расширить свое представительство в Парламенте.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CAD6ED-B2FA-90B5-BA90-EE4F8FB61495}"/>
              </a:ext>
            </a:extLst>
          </p:cNvPr>
          <p:cNvSpPr/>
          <p:nvPr/>
        </p:nvSpPr>
        <p:spPr>
          <a:xfrm>
            <a:off x="1026542" y="1958196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осуществляют свои полномочия в Парламенте на профессиональной основе.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978C85-F208-702B-D8E4-2499C3ABD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42" y="2798193"/>
            <a:ext cx="1425120" cy="37731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165F185-28F9-AB49-27E7-3A8989EFA1A8}"/>
              </a:ext>
            </a:extLst>
          </p:cNvPr>
          <p:cNvSpPr/>
          <p:nvPr/>
        </p:nvSpPr>
        <p:spPr>
          <a:xfrm>
            <a:off x="2372264" y="3256832"/>
            <a:ext cx="9687463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Одно и то же лицо не может одновременно являться членом двух палат Парламента.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BC6481-2E0D-44A6-F91A-065581E1B53B}"/>
              </a:ext>
            </a:extLst>
          </p:cNvPr>
          <p:cNvSpPr/>
          <p:nvPr/>
        </p:nvSpPr>
        <p:spPr>
          <a:xfrm>
            <a:off x="2372263" y="4035007"/>
            <a:ext cx="9687463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Член Совета Республики не может быть одновременно членом Правительства.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DE4FE95-E63D-5685-A4D6-9E98231D615D}"/>
              </a:ext>
            </a:extLst>
          </p:cNvPr>
          <p:cNvSpPr/>
          <p:nvPr/>
        </p:nvSpPr>
        <p:spPr>
          <a:xfrm>
            <a:off x="2372263" y="4875004"/>
            <a:ext cx="9687463" cy="11300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допускается совмещение обязанностей депутата Палаты представителей, члена Совета Республики с одновременным занятием должности Президента Республики Беларусь либо судьи.</a:t>
            </a:r>
          </a:p>
        </p:txBody>
      </p:sp>
    </p:spTree>
    <p:extLst>
      <p:ext uri="{BB962C8B-B14F-4D97-AF65-F5344CB8AC3E}">
        <p14:creationId xmlns:p14="http://schemas.microsoft.com/office/powerpoint/2010/main" xmlns="" val="13726581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1922</Words>
  <Application>Microsoft Office PowerPoint</Application>
  <PresentationFormat>Произвольный</PresentationFormat>
  <Paragraphs>223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Идеалогия-3</cp:lastModifiedBy>
  <cp:revision>38</cp:revision>
  <dcterms:created xsi:type="dcterms:W3CDTF">2024-02-08T12:34:08Z</dcterms:created>
  <dcterms:modified xsi:type="dcterms:W3CDTF">2024-02-12T07:51:26Z</dcterms:modified>
</cp:coreProperties>
</file>