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67" r:id="rId4"/>
    <p:sldId id="297" r:id="rId5"/>
    <p:sldId id="265" r:id="rId6"/>
    <p:sldId id="270" r:id="rId7"/>
    <p:sldId id="272" r:id="rId8"/>
    <p:sldId id="293" r:id="rId9"/>
    <p:sldId id="294" r:id="rId10"/>
    <p:sldId id="298" r:id="rId11"/>
    <p:sldId id="274" r:id="rId12"/>
    <p:sldId id="273" r:id="rId13"/>
    <p:sldId id="299" r:id="rId14"/>
    <p:sldId id="296" r:id="rId15"/>
    <p:sldId id="304" r:id="rId16"/>
    <p:sldId id="301" r:id="rId17"/>
    <p:sldId id="300" r:id="rId18"/>
    <p:sldId id="303" r:id="rId19"/>
    <p:sldId id="30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F"/>
    <a:srgbClr val="99FFCC"/>
    <a:srgbClr val="0033CC"/>
    <a:srgbClr val="97CBFF"/>
    <a:srgbClr val="A7FFD3"/>
    <a:srgbClr val="B5CEED"/>
    <a:srgbClr val="7CA9E0"/>
    <a:srgbClr val="3399FF"/>
    <a:srgbClr val="D9FFEC"/>
    <a:srgbClr val="A7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109" autoAdjust="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01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57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4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18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83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524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51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11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38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90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09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75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8352928" cy="367240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ru-RU" sz="35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Объекты </a:t>
            </a:r>
            <a:r>
              <a:rPr lang="ru-RU" sz="35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недвижимости, </a:t>
            </a:r>
            <a:br>
              <a:rPr lang="ru-RU" sz="35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500" b="1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находящиеся в собственности </a:t>
            </a:r>
            <a:br>
              <a:rPr lang="ru-RU" sz="3500" b="1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500" b="1" dirty="0" err="1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Лиозненского</a:t>
            </a:r>
            <a:r>
              <a:rPr lang="ru-RU" sz="3500" b="1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 района</a:t>
            </a:r>
            <a:r>
              <a:rPr lang="ru-RU" sz="35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, </a:t>
            </a:r>
            <a:br>
              <a:rPr lang="ru-RU" sz="35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5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подлежащие </a:t>
            </a:r>
            <a:r>
              <a:rPr lang="ru-RU" sz="35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вовлечению в хозяйственный оборот </a:t>
            </a:r>
            <a:r>
              <a:rPr lang="ru-RU" sz="35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 2026 </a:t>
            </a:r>
            <a:r>
              <a:rPr lang="ru-RU" sz="35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году</a:t>
            </a:r>
          </a:p>
        </p:txBody>
      </p:sp>
      <p:pic>
        <p:nvPicPr>
          <p:cNvPr id="1026" name="Picture 2" descr="г.п.Лиозно — Официальные геральдические символы Республик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1128"/>
            <a:ext cx="1392089" cy="167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78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4095" y="215727"/>
            <a:ext cx="8007921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Отдел по образованию Лиозненского райисполкома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7530" y="67106"/>
            <a:ext cx="864096" cy="792088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prstClr val="black"/>
                </a:solidFill>
              </a:rPr>
              <a:t>6</a:t>
            </a:r>
            <a:endParaRPr lang="ru-RU" sz="3000" b="1" dirty="0">
              <a:solidFill>
                <a:prstClr val="black"/>
              </a:solidFill>
            </a:endParaRPr>
          </a:p>
        </p:txBody>
      </p:sp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467544" y="836712"/>
            <a:ext cx="8324850" cy="100865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Объект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капитальное строение: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учебный корпус (</a:t>
            </a:r>
            <a:r>
              <a:rPr lang="ru-RU" sz="20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инв.номер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202/C-80375);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Лиозненский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ea typeface="Calibri"/>
                <a:cs typeface="Times New Roman" pitchFamily="18" charset="0"/>
              </a:rPr>
              <a:t>р-н, </a:t>
            </a:r>
            <a:r>
              <a:rPr lang="ru-RU" sz="2000" i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Крынковский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с/с</a:t>
            </a:r>
            <a:r>
              <a:rPr lang="ru-RU" sz="2000" i="1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ea typeface="Calibri"/>
                <a:cs typeface="Times New Roman" pitchFamily="18" charset="0"/>
              </a:rPr>
              <a:t>аг</a:t>
            </a:r>
            <a:r>
              <a:rPr lang="ru-RU" sz="2000" i="1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Новое Село, </a:t>
            </a:r>
            <a:r>
              <a:rPr lang="ru-RU" sz="2000" i="1" dirty="0">
                <a:latin typeface="Times New Roman" pitchFamily="18" charset="0"/>
                <a:ea typeface="Calibri"/>
                <a:cs typeface="Times New Roman" pitchFamily="18" charset="0"/>
              </a:rPr>
              <a:t>ул. </a:t>
            </a:r>
            <a:r>
              <a:rPr lang="ru-RU" sz="2000" i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Наследникова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2000" i="1" dirty="0">
                <a:latin typeface="Times New Roman" pitchFamily="18" charset="0"/>
                <a:ea typeface="Calibri"/>
                <a:cs typeface="Times New Roman" pitchFamily="18" charset="0"/>
              </a:rPr>
              <a:t>5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264528"/>
              </p:ext>
            </p:extLst>
          </p:nvPr>
        </p:nvGraphicFramePr>
        <p:xfrm>
          <a:off x="5220072" y="2276872"/>
          <a:ext cx="3672410" cy="3715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1584178"/>
              </a:tblGrid>
              <a:tr h="77618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 объекта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1775,4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</a:tr>
              <a:tr h="884937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 вовлечения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продажа 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(4 кв. 2026 г.)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1732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согласно оценке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</a:tr>
              <a:tr h="11374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начала неиспользования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09.2025 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50" name="Picture 2" descr="https://eri2.nca.by/api/images/propertyObject/919c1e48-2853-4e9e-b251-ad5415ba80e6-4de04f60-27ac-4b93-aadd-6ba6f9fcda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20" y="2276872"/>
            <a:ext cx="4954521" cy="37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94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:\Документы\2023\РКС\ФОТО\НЕИСПОЛЬЗУЕМЫЕ\РКС\График вовлечения в хоз.оборот по объектам РКС\6 (сект.культ., клуб Михалиново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4680517" cy="37742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3065" y="116633"/>
            <a:ext cx="8568952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Сектор культуры Лиозненского райисполкома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683568" y="620688"/>
            <a:ext cx="8280919" cy="129614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u="sng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Объект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капитальные 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строения: </a:t>
            </a:r>
            <a:endParaRPr lang="ru-RU" sz="14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 дом культуры </a:t>
            </a:r>
            <a:r>
              <a:rPr lang="ru-RU" sz="2000" b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агрогородка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Михалиново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(инв. номер 202/С-69129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) </a:t>
            </a:r>
            <a:endParaRPr lang="ru-RU" sz="14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 сооружение водопровода (</a:t>
            </a:r>
            <a:r>
              <a:rPr lang="ru-RU" sz="2000" b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инв.номер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202/С-97887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) </a:t>
            </a:r>
            <a:endParaRPr lang="ru-RU" sz="14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1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Лиозненский</a:t>
            </a:r>
            <a:r>
              <a:rPr lang="ru-RU" sz="2000" i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район, </a:t>
            </a:r>
            <a:r>
              <a:rPr lang="ru-RU" sz="2000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Велешковичский</a:t>
            </a:r>
            <a:r>
              <a:rPr lang="ru-RU" sz="2000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с/с, </a:t>
            </a:r>
            <a:r>
              <a:rPr lang="ru-RU" sz="2000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аг.Михалиново</a:t>
            </a:r>
            <a:r>
              <a:rPr lang="ru-RU" sz="2000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ул.Солнечная</a:t>
            </a:r>
            <a:r>
              <a:rPr lang="ru-RU" sz="2000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, 1</a:t>
            </a:r>
            <a:endParaRPr lang="ru-RU" sz="1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7334" y="0"/>
            <a:ext cx="864096" cy="792088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prstClr val="black"/>
                </a:solidFill>
              </a:rPr>
              <a:t>7</a:t>
            </a:r>
            <a:endParaRPr lang="ru-RU" sz="3000" b="1" dirty="0">
              <a:solidFill>
                <a:prstClr val="black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960057"/>
              </p:ext>
            </p:extLst>
          </p:nvPr>
        </p:nvGraphicFramePr>
        <p:xfrm>
          <a:off x="5292080" y="2183789"/>
          <a:ext cx="3600400" cy="3816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2016224"/>
              </a:tblGrid>
              <a:tr h="61138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 объекта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1536,2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</a:tr>
              <a:tr h="70639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 вовлечения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продажа </a:t>
                      </a:r>
                    </a:p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кв.2026 г.)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2114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базовые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величины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</a:tr>
              <a:tr h="1748801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аукционов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 – 10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 11.2023),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за базовую величину - 7,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последний -14.10.2025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86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3065" y="215727"/>
            <a:ext cx="8568952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УП ЖКХ Лиозненского района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495028" y="851837"/>
            <a:ext cx="8325444" cy="102899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u="sng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Объект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здание нежилое 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(инв. номер 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000002331) </a:t>
            </a:r>
            <a:endParaRPr lang="ru-RU" sz="20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Лиозненский </a:t>
            </a:r>
            <a:r>
              <a:rPr lang="ru-RU" sz="2000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р-н,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Крынковский</a:t>
            </a:r>
            <a:r>
              <a:rPr lang="ru-RU" sz="2000" i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2000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с/с,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д.Высочаны</a:t>
            </a:r>
            <a:r>
              <a:rPr lang="ru-RU" sz="2000" i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, ул</a:t>
            </a:r>
            <a:r>
              <a:rPr lang="ru-RU" sz="2000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. Молодежная, </a:t>
            </a:r>
            <a:r>
              <a:rPr lang="ru-RU" sz="2000" i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6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3043" y="59749"/>
            <a:ext cx="864096" cy="792088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prstClr val="black"/>
                </a:solidFill>
              </a:rPr>
              <a:t>8</a:t>
            </a:r>
            <a:endParaRPr lang="ru-RU" sz="3000" b="1" dirty="0">
              <a:solidFill>
                <a:prstClr val="black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529217"/>
              </p:ext>
            </p:extLst>
          </p:nvPr>
        </p:nvGraphicFramePr>
        <p:xfrm>
          <a:off x="4932040" y="1988840"/>
          <a:ext cx="3816424" cy="2030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411"/>
                <a:gridCol w="2030013"/>
              </a:tblGrid>
              <a:tr h="65267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 объекта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211,5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</a:tr>
              <a:tr h="65267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 вовлечения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продажа 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(4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кв. 2026 г.)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25192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согласно оценке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D:\Документы\2025\РКС\ГРАФИКИ\2026 год\РКС\ЖКХ\IMG_2022-09-05_1215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окументы\2025\РКС\ГРАФИКИ\2026 год\РКС\ЖКХ\IMG_20240904_151622_3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78820"/>
            <a:ext cx="512056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40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ы\2025\РКС\ГРАФИКИ\2026 год\РКС\ЖКХ\изображение_viber_2025-11-18_15-39-06-2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1" b="28387"/>
          <a:stretch/>
        </p:blipFill>
        <p:spPr bwMode="auto">
          <a:xfrm>
            <a:off x="395536" y="1700808"/>
            <a:ext cx="5832648" cy="342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3065" y="215727"/>
            <a:ext cx="8568952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УП ЖКХ Лиозненского района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495028" y="851837"/>
            <a:ext cx="8325444" cy="102899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u="sng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Объект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здание склада 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(инв. номер 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100829) </a:t>
            </a:r>
            <a:endParaRPr lang="ru-RU" sz="20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Лиозненский </a:t>
            </a:r>
            <a:r>
              <a:rPr lang="ru-RU" sz="2000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р-н,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Крынковский</a:t>
            </a:r>
            <a:r>
              <a:rPr lang="ru-RU" sz="2000" i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2000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с/с, </a:t>
            </a:r>
            <a:r>
              <a:rPr lang="ru-RU" sz="2000" i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южнее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д.Высочаны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3043" y="59749"/>
            <a:ext cx="864096" cy="792088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prstClr val="black"/>
                </a:solidFill>
              </a:rPr>
              <a:t>9</a:t>
            </a:r>
            <a:endParaRPr lang="ru-RU" sz="3000" b="1" dirty="0">
              <a:solidFill>
                <a:prstClr val="black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877739"/>
              </p:ext>
            </p:extLst>
          </p:nvPr>
        </p:nvGraphicFramePr>
        <p:xfrm>
          <a:off x="4716016" y="4581128"/>
          <a:ext cx="4176464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940"/>
                <a:gridCol w="2221524"/>
              </a:tblGrid>
              <a:tr h="69896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 объекта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607,7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</a:tr>
              <a:tr h="69896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 вовлечения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продажа 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(4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кв. 2026 г.)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1829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согласно оценке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49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3065" y="215727"/>
            <a:ext cx="8568952" cy="504056"/>
          </a:xfrm>
        </p:spPr>
        <p:txBody>
          <a:bodyPr>
            <a:normAutofit fontScale="90000"/>
          </a:bodyPr>
          <a:lstStyle/>
          <a:p>
            <a:pPr>
              <a:lnSpc>
                <a:spcPts val="250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Управление по сельскому хозяйству и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продовольствию Лиозненского райисполкома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458852" y="938341"/>
            <a:ext cx="8325444" cy="83447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u="sng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Объект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апитальное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строение - телятник (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инв.номер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101242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) </a:t>
            </a:r>
            <a:r>
              <a:rPr lang="ru-RU" sz="2000" i="1" dirty="0">
                <a:latin typeface="Times New Roman"/>
                <a:ea typeface="Calibri"/>
                <a:cs typeface="Times New Roman"/>
              </a:rPr>
              <a:t>Лиозненский р-н, </a:t>
            </a:r>
            <a:r>
              <a:rPr lang="ru-RU" sz="2000" i="1" dirty="0" err="1">
                <a:latin typeface="Times New Roman"/>
                <a:ea typeface="Calibri"/>
                <a:cs typeface="Times New Roman"/>
              </a:rPr>
              <a:t>Крынковский</a:t>
            </a:r>
            <a:r>
              <a:rPr lang="ru-RU" sz="2000" i="1" dirty="0">
                <a:latin typeface="Times New Roman"/>
                <a:ea typeface="Calibri"/>
                <a:cs typeface="Times New Roman"/>
              </a:rPr>
              <a:t> с/с, </a:t>
            </a:r>
            <a:r>
              <a:rPr lang="ru-RU" sz="2000" i="1" dirty="0" err="1" smtClean="0">
                <a:latin typeface="Times New Roman"/>
                <a:ea typeface="Calibri"/>
                <a:cs typeface="Times New Roman"/>
              </a:rPr>
              <a:t>аг.Крынки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26854" y="22482"/>
            <a:ext cx="864096" cy="792088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prstClr val="black"/>
                </a:solidFill>
              </a:rPr>
              <a:t>10</a:t>
            </a:r>
            <a:endParaRPr lang="ru-RU" sz="3000" b="1" dirty="0">
              <a:solidFill>
                <a:prstClr val="black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506099"/>
              </p:ext>
            </p:extLst>
          </p:nvPr>
        </p:nvGraphicFramePr>
        <p:xfrm>
          <a:off x="5220072" y="2420888"/>
          <a:ext cx="3816424" cy="3418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656184"/>
              </a:tblGrid>
              <a:tr h="10456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 объекта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720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</a:tr>
              <a:tr h="118656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 вовлечения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сдача в аренду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(4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кв. 2026 г.)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86561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постановки на баланс (начала неиспользования)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12.2023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2" descr="D:\Документы\2023\РКС\ФОТО\НЕИСПОЛЬЗУЕМЫЕ\РКС\Фото Крынки 2\Телятник Крынки №2 ф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52" b="45923"/>
          <a:stretch/>
        </p:blipFill>
        <p:spPr bwMode="auto">
          <a:xfrm>
            <a:off x="311245" y="1772816"/>
            <a:ext cx="481869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Документы\2023\РКС\ФОТО\НЕИСПОЛЬЗУЕМЫЕ\РКС\Фото Крынки 2\Телятник Крынки №2 ф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6" b="42473"/>
          <a:stretch/>
        </p:blipFill>
        <p:spPr bwMode="auto">
          <a:xfrm>
            <a:off x="311245" y="4221088"/>
            <a:ext cx="481869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18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3065" y="215727"/>
            <a:ext cx="8568952" cy="504056"/>
          </a:xfrm>
        </p:spPr>
        <p:txBody>
          <a:bodyPr>
            <a:normAutofit fontScale="90000"/>
          </a:bodyPr>
          <a:lstStyle/>
          <a:p>
            <a:pPr>
              <a:lnSpc>
                <a:spcPts val="250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Управление по сельскому хозяйству и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продовольствию Лиозненского райисполкома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458852" y="938341"/>
            <a:ext cx="8325444" cy="83447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u="sng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Объект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апитальное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строение -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зерносклад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(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инв.номер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101243) </a:t>
            </a:r>
            <a:r>
              <a:rPr lang="ru-RU" sz="2000" i="1" dirty="0">
                <a:latin typeface="Times New Roman"/>
                <a:ea typeface="Calibri"/>
                <a:cs typeface="Times New Roman"/>
              </a:rPr>
              <a:t>Лиозненский р-н, </a:t>
            </a:r>
            <a:r>
              <a:rPr lang="ru-RU" sz="2000" i="1" dirty="0" err="1">
                <a:latin typeface="Times New Roman"/>
                <a:ea typeface="Calibri"/>
                <a:cs typeface="Times New Roman"/>
              </a:rPr>
              <a:t>Крынковский</a:t>
            </a:r>
            <a:r>
              <a:rPr lang="ru-RU" sz="2000" i="1" dirty="0">
                <a:latin typeface="Times New Roman"/>
                <a:ea typeface="Calibri"/>
                <a:cs typeface="Times New Roman"/>
              </a:rPr>
              <a:t> с/с, </a:t>
            </a:r>
            <a:r>
              <a:rPr lang="ru-RU" sz="2000" i="1" dirty="0" err="1" smtClean="0">
                <a:latin typeface="Times New Roman"/>
                <a:ea typeface="Calibri"/>
                <a:cs typeface="Times New Roman"/>
              </a:rPr>
              <a:t>аг.Крынки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26854" y="22482"/>
            <a:ext cx="864096" cy="792088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prstClr val="black"/>
                </a:solidFill>
              </a:rPr>
              <a:t>11</a:t>
            </a:r>
            <a:endParaRPr lang="ru-RU" sz="3000" b="1" dirty="0">
              <a:solidFill>
                <a:prstClr val="black"/>
              </a:solidFill>
            </a:endParaRPr>
          </a:p>
        </p:txBody>
      </p:sp>
      <p:pic>
        <p:nvPicPr>
          <p:cNvPr id="9" name="Picture 2" descr="D:\Документы\2023\РКС\ФОТО\НЕИСПОЛЬЗУЕМЫЕ\РКС\Фото Крынки 2\Зерносклад Крынки №15 ф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2" b="19883"/>
          <a:stretch/>
        </p:blipFill>
        <p:spPr bwMode="auto">
          <a:xfrm>
            <a:off x="306524" y="1700810"/>
            <a:ext cx="4735912" cy="403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Документы\2023\РКС\ФОТО\НЕИСПОЛЬЗУЕМЫЕ\РКС\Фото Крынки 2\Зерносклад Крынки №15 ф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9"/>
            <a:ext cx="312818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057390"/>
              </p:ext>
            </p:extLst>
          </p:nvPr>
        </p:nvGraphicFramePr>
        <p:xfrm>
          <a:off x="1115616" y="5301208"/>
          <a:ext cx="6696744" cy="1394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0611"/>
                <a:gridCol w="2906133"/>
              </a:tblGrid>
              <a:tr h="38908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 объекта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</a:tr>
              <a:tr h="57821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 вовлечения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сдача в аренду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(4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кв. 2026 г.)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84835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начала неиспользования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11.2025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4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\2025\РКС\ГРАФИКИ\2026 год\РКС\Адаменки-Агро\Фото\Детский сад Черноручье\IMG_20251031_121734_6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628800"/>
            <a:ext cx="5561259" cy="312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3065" y="215727"/>
            <a:ext cx="8568952" cy="504056"/>
          </a:xfrm>
        </p:spPr>
        <p:txBody>
          <a:bodyPr>
            <a:normAutofit fontScale="90000"/>
          </a:bodyPr>
          <a:lstStyle/>
          <a:p>
            <a:pPr>
              <a:lnSpc>
                <a:spcPts val="250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Коммунальное сельскохозяйственное унитарное предприятие «Адаменки-Агро»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458852" y="938341"/>
            <a:ext cx="8325444" cy="83447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u="sng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Объект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апитальное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строение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– детский сад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(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инв.номер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38) </a:t>
            </a:r>
            <a:r>
              <a:rPr lang="ru-RU" sz="2000" i="1" dirty="0">
                <a:latin typeface="Times New Roman"/>
                <a:ea typeface="Calibri"/>
                <a:cs typeface="Times New Roman"/>
              </a:rPr>
              <a:t>Лиозненский р-н, </a:t>
            </a:r>
            <a:r>
              <a:rPr lang="ru-RU" sz="2000" i="1" dirty="0" err="1" smtClean="0">
                <a:latin typeface="Times New Roman"/>
                <a:ea typeface="Calibri"/>
                <a:cs typeface="Times New Roman"/>
              </a:rPr>
              <a:t>Лиозненский</a:t>
            </a:r>
            <a:r>
              <a:rPr lang="ru-RU" sz="2000" i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i="1" dirty="0">
                <a:latin typeface="Times New Roman"/>
                <a:ea typeface="Calibri"/>
                <a:cs typeface="Times New Roman"/>
              </a:rPr>
              <a:t>с/с, </a:t>
            </a:r>
            <a:r>
              <a:rPr lang="ru-RU" sz="2000" i="1" dirty="0" err="1" smtClean="0">
                <a:latin typeface="Times New Roman"/>
                <a:ea typeface="Calibri"/>
                <a:cs typeface="Times New Roman"/>
              </a:rPr>
              <a:t>д.Черноручье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26854" y="22482"/>
            <a:ext cx="864096" cy="792088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prstClr val="black"/>
                </a:solidFill>
              </a:rPr>
              <a:t>12</a:t>
            </a:r>
            <a:endParaRPr lang="ru-RU" sz="3000" b="1" dirty="0">
              <a:solidFill>
                <a:prstClr val="black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582296"/>
              </p:ext>
            </p:extLst>
          </p:nvPr>
        </p:nvGraphicFramePr>
        <p:xfrm>
          <a:off x="4788024" y="4722826"/>
          <a:ext cx="4248472" cy="196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9083"/>
                <a:gridCol w="1699389"/>
              </a:tblGrid>
              <a:tr h="62254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 объекта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</a:tr>
              <a:tr h="70641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 вовлечения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сдача в аренду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(4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кв. 2026 г.)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5897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начала неиспользования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05.2020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5" name="Picture 3" descr="D:\Документы\2025\РКС\ГРАФИКИ\2026 год\РКС\Адаменки-Агро\Фото\Детский сад Черноручье\IMG_20251031_121415_7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7" y="4158261"/>
            <a:ext cx="4504181" cy="253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Документы\2025\РКС\ГРАФИКИ\2026 год\РКС\Адаменки-Агро\Фото\Детский сад Черноручье\IMG_20251031_121403_7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7" t="26666" r="18701" b="5130"/>
          <a:stretch/>
        </p:blipFill>
        <p:spPr bwMode="auto">
          <a:xfrm>
            <a:off x="6408033" y="2852936"/>
            <a:ext cx="2598448" cy="143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3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3065" y="215727"/>
            <a:ext cx="8568952" cy="504056"/>
          </a:xfrm>
        </p:spPr>
        <p:txBody>
          <a:bodyPr>
            <a:normAutofit fontScale="90000"/>
          </a:bodyPr>
          <a:lstStyle/>
          <a:p>
            <a:pPr>
              <a:lnSpc>
                <a:spcPts val="250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Коммунальное сельскохозяйственное унитарное предприятие «Адаменки-Агро»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458852" y="938341"/>
            <a:ext cx="8325444" cy="83447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u="sng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Объект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апитальное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строение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– коровник на 200 голов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(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инв.номер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5) </a:t>
            </a:r>
            <a:r>
              <a:rPr lang="ru-RU" sz="2000" i="1" dirty="0">
                <a:latin typeface="Times New Roman"/>
                <a:ea typeface="Calibri"/>
                <a:cs typeface="Times New Roman"/>
              </a:rPr>
              <a:t>Лиозненский р-н, </a:t>
            </a:r>
            <a:r>
              <a:rPr lang="ru-RU" sz="2000" i="1" dirty="0" err="1" smtClean="0">
                <a:latin typeface="Times New Roman"/>
                <a:ea typeface="Calibri"/>
                <a:cs typeface="Times New Roman"/>
              </a:rPr>
              <a:t>Лиозненский</a:t>
            </a:r>
            <a:r>
              <a:rPr lang="ru-RU" sz="2000" i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i="1" dirty="0">
                <a:latin typeface="Times New Roman"/>
                <a:ea typeface="Calibri"/>
                <a:cs typeface="Times New Roman"/>
              </a:rPr>
              <a:t>с/с, </a:t>
            </a:r>
            <a:r>
              <a:rPr lang="ru-RU" sz="2000" i="1" dirty="0" err="1" smtClean="0">
                <a:latin typeface="Times New Roman"/>
                <a:ea typeface="Calibri"/>
                <a:cs typeface="Times New Roman"/>
              </a:rPr>
              <a:t>д.Уно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26854" y="22482"/>
            <a:ext cx="864096" cy="792088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prstClr val="black"/>
                </a:solidFill>
              </a:rPr>
              <a:t>13</a:t>
            </a:r>
            <a:endParaRPr lang="ru-RU" sz="3000" b="1" dirty="0">
              <a:solidFill>
                <a:prstClr val="black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110933"/>
              </p:ext>
            </p:extLst>
          </p:nvPr>
        </p:nvGraphicFramePr>
        <p:xfrm>
          <a:off x="5148064" y="2348880"/>
          <a:ext cx="3816424" cy="3418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656184"/>
              </a:tblGrid>
              <a:tr h="10456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 объекта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1700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</a:tr>
              <a:tr h="118656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 вовлечения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сдача в аренду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(4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кв. 2026 г.)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86561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начала неиспользования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05.2023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 descr="Z:\Рыбакова Е.С\РКС\РКС\Адаменки-Агро\Фото\коровник Уно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Рыбакова Е.С\РКС\РКС\Адаменки-Агро\Фото\IMG-0e839945ecbf9ee8747f863e6ff0d677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1048"/>
            <a:ext cx="384042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65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Рыбакова Е.С\РКС\РКС\Адаменки-Агро\Фото\кормоцех д.Якубовщина (инв6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3915"/>
          <a:stretch/>
        </p:blipFill>
        <p:spPr bwMode="auto">
          <a:xfrm>
            <a:off x="71585" y="2276872"/>
            <a:ext cx="511215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15727"/>
            <a:ext cx="8424935" cy="504056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Коммунальное сельскохозяйственное унитарное предприятие «Адаменки-Агро»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458852" y="908721"/>
            <a:ext cx="8325444" cy="86409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u="sng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Объект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кормоцех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 (</a:t>
            </a:r>
            <a:r>
              <a:rPr lang="ru-RU" sz="2000" b="1" dirty="0" err="1" smtClean="0">
                <a:latin typeface="Times New Roman"/>
                <a:ea typeface="Calibri"/>
                <a:cs typeface="Times New Roman"/>
              </a:rPr>
              <a:t>инв.номер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 6),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i="1" dirty="0">
                <a:latin typeface="Times New Roman"/>
                <a:ea typeface="Calibri"/>
                <a:cs typeface="Times New Roman"/>
              </a:rPr>
              <a:t>Лиозненский район, </a:t>
            </a:r>
            <a:r>
              <a:rPr lang="ru-RU" sz="2000" i="1" dirty="0" err="1" smtClean="0">
                <a:latin typeface="Times New Roman"/>
                <a:ea typeface="Calibri"/>
                <a:cs typeface="Times New Roman"/>
              </a:rPr>
              <a:t>Яськовщинский</a:t>
            </a:r>
            <a:r>
              <a:rPr lang="ru-RU" sz="2000" i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i="1" dirty="0">
                <a:latin typeface="Times New Roman"/>
                <a:ea typeface="Calibri"/>
                <a:cs typeface="Times New Roman"/>
              </a:rPr>
              <a:t>с/с, </a:t>
            </a:r>
            <a:r>
              <a:rPr lang="ru-RU" sz="2000" i="1" dirty="0" err="1" smtClean="0">
                <a:latin typeface="Times New Roman"/>
                <a:ea typeface="Calibri"/>
                <a:cs typeface="Times New Roman"/>
              </a:rPr>
              <a:t>аг.Якубовщина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26804" y="0"/>
            <a:ext cx="864096" cy="792088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prstClr val="black"/>
                </a:solidFill>
              </a:rPr>
              <a:t>1</a:t>
            </a:r>
            <a:r>
              <a:rPr lang="ru-RU" sz="3000" b="1" dirty="0" smtClean="0">
                <a:solidFill>
                  <a:prstClr val="black"/>
                </a:solidFill>
              </a:rPr>
              <a:t>4</a:t>
            </a:r>
            <a:endParaRPr lang="ru-RU" sz="3000" b="1" dirty="0">
              <a:solidFill>
                <a:prstClr val="black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199970"/>
              </p:ext>
            </p:extLst>
          </p:nvPr>
        </p:nvGraphicFramePr>
        <p:xfrm>
          <a:off x="5281292" y="2276872"/>
          <a:ext cx="3816424" cy="31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656184"/>
              </a:tblGrid>
              <a:tr h="90397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 объекта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</a:tr>
              <a:tr h="133868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 вовлечения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сдача в аренду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кв. 2026 г.)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2569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начала неиспользования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05.2022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6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Рыбакова Е.С\РКС\РКС\Адаменки-Агро\Фото\контора д.Якубовщина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4" t="28930" r="14731" b="24123"/>
          <a:stretch/>
        </p:blipFill>
        <p:spPr bwMode="auto">
          <a:xfrm>
            <a:off x="323528" y="2132856"/>
            <a:ext cx="4744448" cy="350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15727"/>
            <a:ext cx="8424935" cy="504056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Коммунальное сельскохозяйственное унитарное предприятие «Адаменки-Агро»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458852" y="908721"/>
            <a:ext cx="8325444" cy="86409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u="sng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Объект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контора (</a:t>
            </a:r>
            <a:r>
              <a:rPr lang="ru-RU" sz="2000" b="1" dirty="0" err="1" smtClean="0">
                <a:latin typeface="Times New Roman"/>
                <a:ea typeface="Calibri"/>
                <a:cs typeface="Times New Roman"/>
              </a:rPr>
              <a:t>инв.номер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 15),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i="1" dirty="0">
                <a:latin typeface="Times New Roman"/>
                <a:ea typeface="Calibri"/>
                <a:cs typeface="Times New Roman"/>
              </a:rPr>
              <a:t>Лиозненский район, </a:t>
            </a:r>
            <a:r>
              <a:rPr lang="ru-RU" sz="2000" i="1" dirty="0" err="1" smtClean="0">
                <a:latin typeface="Times New Roman"/>
                <a:ea typeface="Calibri"/>
                <a:cs typeface="Times New Roman"/>
              </a:rPr>
              <a:t>Яськовщинский</a:t>
            </a:r>
            <a:r>
              <a:rPr lang="ru-RU" sz="2000" i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i="1" dirty="0">
                <a:latin typeface="Times New Roman"/>
                <a:ea typeface="Calibri"/>
                <a:cs typeface="Times New Roman"/>
              </a:rPr>
              <a:t>с/с, </a:t>
            </a:r>
            <a:r>
              <a:rPr lang="ru-RU" sz="2000" i="1" dirty="0" err="1" smtClean="0">
                <a:latin typeface="Times New Roman"/>
                <a:ea typeface="Calibri"/>
                <a:cs typeface="Times New Roman"/>
              </a:rPr>
              <a:t>аг.Якубовщина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26804" y="0"/>
            <a:ext cx="864096" cy="792088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prstClr val="black"/>
                </a:solidFill>
              </a:rPr>
              <a:t>1</a:t>
            </a:r>
            <a:r>
              <a:rPr lang="ru-RU" sz="3000" b="1" dirty="0" smtClean="0">
                <a:solidFill>
                  <a:prstClr val="black"/>
                </a:solidFill>
              </a:rPr>
              <a:t>5</a:t>
            </a:r>
            <a:endParaRPr lang="ru-RU" sz="3000" b="1" dirty="0">
              <a:solidFill>
                <a:prstClr val="black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246546"/>
              </p:ext>
            </p:extLst>
          </p:nvPr>
        </p:nvGraphicFramePr>
        <p:xfrm>
          <a:off x="5220072" y="2176454"/>
          <a:ext cx="3816424" cy="3418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656184"/>
              </a:tblGrid>
              <a:tr h="10456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 объекта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</a:tr>
              <a:tr h="118656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 вовлечения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сдача в аренду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кв. 2026 г.)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86561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начала неиспользования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05.2022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71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001693"/>
              </p:ext>
            </p:extLst>
          </p:nvPr>
        </p:nvGraphicFramePr>
        <p:xfrm>
          <a:off x="179512" y="188642"/>
          <a:ext cx="8784975" cy="6480719"/>
        </p:xfrm>
        <a:graphic>
          <a:graphicData uri="http://schemas.openxmlformats.org/drawingml/2006/table">
            <a:tbl>
              <a:tblPr/>
              <a:tblGrid>
                <a:gridCol w="219931"/>
                <a:gridCol w="4337506"/>
                <a:gridCol w="708663"/>
                <a:gridCol w="708663"/>
                <a:gridCol w="696444"/>
                <a:gridCol w="720880"/>
                <a:gridCol w="1392888"/>
              </a:tblGrid>
              <a:tr h="1062398"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lang="ru-RU" sz="2000" b="1" i="0" u="none" strike="noStrike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КАЛЕНДАРНЫЙ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ГРАФИК </a:t>
                      </a:r>
                      <a:b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вовлечению в хозяйственный оборот объектов недвижимого 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имущества</a:t>
                      </a:r>
                      <a:r>
                        <a:rPr lang="be-BY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находящегося в собственности </a:t>
                      </a:r>
                      <a:r>
                        <a:rPr lang="ru-RU" sz="2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Лиозненского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на 2026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</a:txBody>
                  <a:tcPr marL="2980" marR="2980" marT="29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63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№ п/п</a:t>
                      </a:r>
                    </a:p>
                  </a:txBody>
                  <a:tcPr marL="2980" marR="2980" marT="2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Сведения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 балансодержателе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об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объекте недвижимости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0" marR="2980" marT="2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 какого времени не 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используется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0" marR="2980" marT="2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/ неиспользуемая площадь имущества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кв.метров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0" marR="2980" marT="2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вовлечения имущества  в хозяйственный оборот</a:t>
                      </a:r>
                    </a:p>
                  </a:txBody>
                  <a:tcPr marL="2980" marR="2980" marT="2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 вовлечения имущества  в хозяйственный оборот </a:t>
                      </a:r>
                    </a:p>
                  </a:txBody>
                  <a:tcPr marL="2980" marR="2980" marT="2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Лица, ответственные за вовлечение имущества в хозяйственный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0" marR="2980" marT="2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327351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Отдел по образованию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Лиозненского райисполкома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2980" marR="2980" marT="2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FD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0" marR="2980" marT="29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0" marR="2980" marT="29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0" marR="2980" marT="2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0" marR="2980" marT="29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0" marR="2980" marT="29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0" marR="2980" marT="29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9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Изолированное </a:t>
                      </a:r>
                      <a:r>
                        <a:rPr lang="ru-RU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помещение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(инв. номер 202/D- 95516),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11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Лиозненский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р-н, </a:t>
                      </a:r>
                      <a:r>
                        <a:rPr lang="ru-RU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Яськовщинский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с/с, д. Колышки, ул. Школьная,  2-2     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сентябрь 2017 г.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155,6 /      155,6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продажа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кв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Начальник отдела                                    Крутикова Е.В.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</a:tr>
              <a:tr h="8361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Капитальные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строения: </a:t>
                      </a:r>
                      <a:r>
                        <a:rPr lang="ru-RU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здание детского сада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(инв. номер 202/С-78689)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сооружение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канализационной сети 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инв.номер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202/С-97802), </a:t>
                      </a:r>
                      <a:r>
                        <a:rPr lang="ru-RU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Лиозненский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р-н, </a:t>
                      </a:r>
                      <a:r>
                        <a:rPr lang="ru-RU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Крынковский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с/с, </a:t>
                      </a:r>
                      <a:r>
                        <a:rPr lang="ru-RU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аг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Новое Село, ул. </a:t>
                      </a:r>
                      <a:r>
                        <a:rPr lang="ru-RU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Наследникова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 д.3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сентябрь 2020 г.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317,0/              317,0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продажа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кв.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Начальник отдела 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Крутикова Е.В.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</a:tr>
              <a:tr h="10422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Капитальные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строения: </a:t>
                      </a:r>
                      <a:r>
                        <a:rPr lang="ru-RU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ясли-сад базовая школа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инв.номер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202/C-78009), </a:t>
                      </a:r>
                      <a:r>
                        <a:rPr lang="ru-RU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Лиозненский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район, </a:t>
                      </a:r>
                      <a:r>
                        <a:rPr lang="ru-RU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Бабиновичский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с/с, </a:t>
                      </a:r>
                      <a:r>
                        <a:rPr lang="ru-RU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аг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Бабиновичи, ул. Советская, 31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;</a:t>
                      </a:r>
                    </a:p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канализационная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сеть 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инв.номер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202/С-98794),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11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Лиозненский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район, </a:t>
                      </a:r>
                      <a:r>
                        <a:rPr lang="ru-RU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Бабиновичский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с/с, </a:t>
                      </a:r>
                      <a:r>
                        <a:rPr lang="ru-RU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аг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Бабиновичи, 706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март                     2024 г.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3378,6 / 3378,6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продажа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кв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Начальник отдела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Крутикова Е.В.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</a:tr>
              <a:tr h="10422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Капитальные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строения: </a:t>
                      </a:r>
                      <a:r>
                        <a:rPr lang="ru-RU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«Ковалевская ясли-сад базовая школа </a:t>
                      </a:r>
                      <a:r>
                        <a:rPr lang="ru-RU" sz="1100" b="1" i="0" u="sng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Лиозненского</a:t>
                      </a:r>
                      <a:r>
                        <a:rPr lang="ru-RU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района»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инв.номер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202/C-78010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),</a:t>
                      </a:r>
                    </a:p>
                    <a:p>
                      <a:pPr algn="l" fontAlgn="t"/>
                      <a:r>
                        <a:rPr lang="ru-RU" sz="11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Лиозненский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р-н, </a:t>
                      </a:r>
                      <a:r>
                        <a:rPr lang="ru-RU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Велешковичский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с/с, </a:t>
                      </a:r>
                      <a:r>
                        <a:rPr lang="ru-RU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аг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Ковали, ул. Школьная, 2;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канализационная сеть 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инв.номер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202/С-98786),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11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Лиозненский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р-н, </a:t>
                      </a:r>
                      <a:r>
                        <a:rPr lang="ru-RU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Велешковичский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с/с, </a:t>
                      </a:r>
                      <a:r>
                        <a:rPr lang="ru-RU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аг.Ковали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698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сентябрь 2024 г.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1065,6 / 1065,6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продажа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кв.</a:t>
                      </a: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Начальник отдела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Крутикова Е.В.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68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991713"/>
              </p:ext>
            </p:extLst>
          </p:nvPr>
        </p:nvGraphicFramePr>
        <p:xfrm>
          <a:off x="251522" y="260651"/>
          <a:ext cx="8712965" cy="6480717"/>
        </p:xfrm>
        <a:graphic>
          <a:graphicData uri="http://schemas.openxmlformats.org/drawingml/2006/table">
            <a:tbl>
              <a:tblPr/>
              <a:tblGrid>
                <a:gridCol w="218128"/>
                <a:gridCol w="4390382"/>
                <a:gridCol w="614424"/>
                <a:gridCol w="702853"/>
                <a:gridCol w="690735"/>
                <a:gridCol w="714972"/>
                <a:gridCol w="1381471"/>
              </a:tblGrid>
              <a:tr h="16574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№ п/п</a:t>
                      </a:r>
                    </a:p>
                  </a:txBody>
                  <a:tcPr marL="2980" marR="2980" marT="2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Сведения о балансодержателе и об объекте недвижимости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980" marR="2980" marT="2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 какого времени не 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используется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0" marR="2980" marT="2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/ неиспользуемая площадь имущества (</a:t>
                      </a:r>
                      <a:r>
                        <a:rPr lang="ru-RU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кв.метров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2980" marR="2980" marT="2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вовлечения имущества  в хозяйственный оборот</a:t>
                      </a:r>
                    </a:p>
                  </a:txBody>
                  <a:tcPr marL="2980" marR="2980" marT="2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 вовлечения имущества  в хозяйственный оборот </a:t>
                      </a:r>
                    </a:p>
                  </a:txBody>
                  <a:tcPr marL="2980" marR="2980" marT="2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Лица, ответственные за вовлечение имущества в хозяйственный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0" marR="2980" marT="2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6003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0" marR="2980" marT="2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Комплекс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капитальных строений:         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                                  </a:t>
                      </a:r>
                      <a:r>
                        <a:rPr lang="ru-RU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школа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(школа (инв. номер 202/С-71271),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Лиозненский 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район, Лиозненский с/с, д. Великое Село, ул. Школьная, 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ноябрь                2024 г.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500,8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/        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продажа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Начальник отдела Крутикова Е.В.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</a:tr>
              <a:tr h="425179"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0" marR="2980" marT="2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мастерская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инв.номер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202/С-71272),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Лиозненский 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район, Лиозненский с/с, д. Великое Село, ул. Школьная, 10, корп.1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60,4 /                       60,4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EFF"/>
                    </a:solidFill>
                  </a:tcPr>
                </a:tc>
              </a:tr>
              <a:tr h="425179"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0" marR="2980" marT="2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интернат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(инв. номер 202/С-71274),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Лиозненский 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район, Лиозненский с/с, д. Великое Село, ул. Школьная, 10, корп.3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87,7 /                     87,7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EFF"/>
                    </a:solidFill>
                  </a:tcPr>
                </a:tc>
              </a:tr>
              <a:tr h="434965"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0" marR="2980" marT="2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здание начальных классов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(инв. номер 202/С-71273),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Лиозненский 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район, Лиозненский с/с, д. Великое Село, ул. Школьная, 10, корп.2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53,1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/              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EFF"/>
                    </a:solidFill>
                  </a:tcPr>
                </a:tc>
              </a:tr>
              <a:tr h="425179"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0" marR="2980" marT="2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столовая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(инв. номер 202/С-71275), </a:t>
                      </a:r>
                      <a:r>
                        <a:rPr lang="ru-RU" sz="11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Лиозненский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район, Лиозненский с/с, д. Великое Село, ул. Школьная, 10, корп.4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78,1 /                  78,1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EFF"/>
                    </a:solidFill>
                  </a:tcPr>
                </a:tc>
              </a:tr>
              <a:tr h="418411"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0" marR="2980" marT="2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овощехранилище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(инв. номер 202/С-71276),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Лиозненский 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район, Лиозненский с/с, д. Великое Село, ул. Школьная, 10, корп.5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33,0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/             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EFF"/>
                    </a:solidFill>
                  </a:tcPr>
                </a:tc>
              </a:tr>
              <a:tr h="421795"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0" marR="2980" marT="2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водопровод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(инв. номер 202/С-73410),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Лиозненский 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район, Лиозненский с/с, д. Великое Село, ул. Школьная, водопровод к зданиям 10, 10/4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</a:tr>
              <a:tr h="4217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Капитальное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строение - </a:t>
                      </a:r>
                      <a:r>
                        <a:rPr lang="ru-RU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учебный корпус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инв.номер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202/С-80375), </a:t>
                      </a:r>
                      <a:r>
                        <a:rPr lang="ru-RU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Лиозненский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р-н, </a:t>
                      </a:r>
                      <a:r>
                        <a:rPr lang="ru-RU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Крынковский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с/с, </a:t>
                      </a:r>
                      <a:r>
                        <a:rPr lang="ru-RU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аг.Новое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Село, </a:t>
                      </a:r>
                      <a:r>
                        <a:rPr lang="ru-RU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ул.Наследникова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сентябрь 2025 г.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1775,4 / 1775,4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продажа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кв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Начальник отдела                            Крутикова Е.В.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</a:tr>
              <a:tr h="321807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Сектор культуры Лиозненского райисполкома</a:t>
                      </a:r>
                    </a:p>
                  </a:txBody>
                  <a:tcPr marL="2980" marR="2980" marT="2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0" marR="2980" marT="29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0" marR="2980" marT="29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0" marR="2980" marT="29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0" marR="2980" marT="29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0" marR="2980" marT="29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2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Капитальные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строения: </a:t>
                      </a:r>
                      <a:r>
                        <a:rPr lang="ru-RU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дом культуры </a:t>
                      </a:r>
                      <a:r>
                        <a:rPr lang="ru-RU" sz="1100" b="1" i="0" u="sng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агрогородка</a:t>
                      </a:r>
                      <a:r>
                        <a:rPr lang="ru-RU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1" i="0" u="sng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Михалиново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(инв. номер 202/С-69129)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сооружение водопровода 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инв.номер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202/С-97887),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11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Лиозненский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р-н, </a:t>
                      </a:r>
                      <a:r>
                        <a:rPr lang="ru-RU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Велешковичский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с/с, </a:t>
                      </a:r>
                      <a:r>
                        <a:rPr lang="ru-RU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аг.Михалиново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ул.Солнечная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1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июнь                  2022 г.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1536,2 / 1536,2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продажа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кв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г.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Заведующий сектором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Пивоварчик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С.С.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</a:tr>
              <a:tr h="210392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0" marR="2980" marT="29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0" marR="2980" marT="29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53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176644"/>
              </p:ext>
            </p:extLst>
          </p:nvPr>
        </p:nvGraphicFramePr>
        <p:xfrm>
          <a:off x="251522" y="234047"/>
          <a:ext cx="8712965" cy="6499645"/>
        </p:xfrm>
        <a:graphic>
          <a:graphicData uri="http://schemas.openxmlformats.org/drawingml/2006/table">
            <a:tbl>
              <a:tblPr/>
              <a:tblGrid>
                <a:gridCol w="218128"/>
                <a:gridCol w="4174358"/>
                <a:gridCol w="648072"/>
                <a:gridCol w="720080"/>
                <a:gridCol w="720080"/>
                <a:gridCol w="648072"/>
                <a:gridCol w="1584175"/>
              </a:tblGrid>
              <a:tr h="14610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№ п/п</a:t>
                      </a:r>
                    </a:p>
                  </a:txBody>
                  <a:tcPr marL="2980" marR="2980" marT="2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Сведения о балансодержателе и об объекте недвижимости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980" marR="2980" marT="2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 какого времени не 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используется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0" marR="2980" marT="2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/ неиспользуемая площадь имущества (</a:t>
                      </a:r>
                      <a:r>
                        <a:rPr lang="ru-RU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кв.метров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2980" marR="2980" marT="2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вовлечения имущества  в хозяйственный оборот</a:t>
                      </a:r>
                    </a:p>
                  </a:txBody>
                  <a:tcPr marL="2980" marR="2980" marT="2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 </a:t>
                      </a:r>
                      <a:r>
                        <a:rPr lang="ru-RU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вовлече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ния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имуще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ства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 </a:t>
                      </a:r>
                      <a:r>
                        <a:rPr lang="ru-RU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венный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</a:t>
                      </a:r>
                    </a:p>
                  </a:txBody>
                  <a:tcPr marL="2980" marR="2980" marT="2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Лица, ответственные за вовлечение имущества в хозяйственный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0" marR="2980" marT="2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323710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 ЖКХ Лиозненского района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0" marR="2980" marT="2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0" marR="2980" marT="29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0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Капитальное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строение: </a:t>
                      </a:r>
                      <a:r>
                        <a:rPr lang="ru-RU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здание нежилое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инв. номер 000002331),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Лиозненский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р-н,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Крынковский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с/с,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д.Высочаны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ул. Молодежная, 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ноябрь           2025 г.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211,5 /             211,5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продажа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кв.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Директор Грибов В.П.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Капитальное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строение: </a:t>
                      </a:r>
                      <a:r>
                        <a:rPr lang="ru-RU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здание склада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инв. номер 100829),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Лиозненский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р-н,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Крынковский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с/с, южнее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д.Высочаны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ноябрь        2025 г.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607,7 /       607,7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продажа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кв.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Директор Грибов В.П.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</a:tr>
              <a:tr h="297468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Управление по сельскому хозяйству и продовольствию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Лиозненского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райисполкома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0" marR="2980" marT="2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0" marR="2980" marT="29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26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0" marR="2980" marT="29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Капитальное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строение - </a:t>
                      </a:r>
                      <a:r>
                        <a:rPr lang="ru-RU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телятник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инв.номер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101242), Лиозненский р-н,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Крынковский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с/с,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аг.Крынки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декабрь          2023 г.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720,0 /                            720,0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сдача в аренду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кв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  </a:t>
                      </a: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Первый заместитель председателя - начальник управления по сельскому хозяйству и продовольствию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Стежкин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Н.Н.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0" marR="2980" marT="29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0" marR="2980" marT="29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Капитальное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строение - </a:t>
                      </a:r>
                      <a:r>
                        <a:rPr lang="ru-RU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зерносклад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инв.номер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101243),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Лиозненский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р-н,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Крынковский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с/с,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аг.Крынки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ноябрь             2025 г.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150,0 /              150,0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сдача в аренду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кв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        2026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0" marR="2980" marT="29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</a:tr>
              <a:tr h="315062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сельскохозяйственное унитарное предприятие «Адаменки-Агро»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0" marR="2980" marT="2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0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Капитальное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строение - </a:t>
                      </a:r>
                      <a:r>
                        <a:rPr lang="ru-RU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детский сад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инв.номер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38),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Лиозненский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р-н,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Лиозненский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с/с,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д.Черноручье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май          2020 г.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 /           200,0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сдача в аренду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кв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Директор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Литяго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С.А.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</a:tr>
              <a:tr h="3482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Капитальное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строение - </a:t>
                      </a:r>
                      <a:r>
                        <a:rPr lang="ru-RU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коровник на 200 голов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инв.номер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5),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Лиозненский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р-н,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Лиозненский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с/с,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д.Уно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май                 2023 г.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1700,0  / 1700,0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сдача в аренду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кв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Директор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Литяго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С.А.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Капитальное строение – </a:t>
                      </a:r>
                      <a:r>
                        <a:rPr kumimoji="0" lang="ru-RU" sz="11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кормоцех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инв.номер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6),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Лиозненский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р-н,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Лиозненский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с/с,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д.Черноручье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май                 2022 г.</a:t>
                      </a:r>
                      <a:endParaRPr lang="ru-RU" dirty="0"/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200,0 / 200,0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сдача в аренду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 кв.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Директор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Литяго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С.А.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Капитальное строение – </a:t>
                      </a:r>
                      <a:r>
                        <a:rPr kumimoji="0" lang="ru-RU" sz="11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контора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инв.номер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15),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Лиозненский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р-н,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Лиозненский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с/с,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д.Черноручье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май                 2022 г.</a:t>
                      </a:r>
                      <a:endParaRPr lang="ru-RU" dirty="0"/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120,0 / 120,0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сдача в аренду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 кв.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Директор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Литяго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С.А.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0" marR="2980" marT="29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</a:t>
                      </a: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подлежащих вовлечению в хозяйственный оборот объектов путем: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продажи</a:t>
                      </a: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- 9,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сдачи в аренду - </a:t>
                      </a: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kumimoji="0" lang="ru-RU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0" marR="2980" marT="29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2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6024"/>
            <a:ext cx="8352928" cy="646671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Отдел по образованию Лиозненского райисполкома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2363" y="908720"/>
            <a:ext cx="8641920" cy="79208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u="sng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Объект</a:t>
            </a:r>
            <a:r>
              <a:rPr lang="ru-RU" sz="22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sz="22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изолированное </a:t>
            </a:r>
            <a:r>
              <a:rPr lang="ru-RU" sz="2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помещение (инв. номер 202/D- 95516) </a:t>
            </a:r>
            <a:endParaRPr lang="ru-RU" sz="22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200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   </a:t>
            </a:r>
            <a:r>
              <a:rPr lang="ru-RU" sz="2200" i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Лиозненский</a:t>
            </a:r>
            <a:r>
              <a:rPr lang="ru-RU" sz="2200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р-н, </a:t>
            </a:r>
            <a:r>
              <a:rPr lang="ru-RU" sz="2200" i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Яськовщинский</a:t>
            </a:r>
            <a:r>
              <a:rPr lang="ru-RU" sz="2200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с/с,</a:t>
            </a:r>
            <a:r>
              <a:rPr lang="ru-RU" sz="2200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200" i="1" dirty="0" smtClean="0">
                <a:solidFill>
                  <a:prstClr val="black"/>
                </a:solidFill>
                <a:latin typeface="Times New Roman"/>
                <a:ea typeface="Calibri"/>
              </a:rPr>
              <a:t>ул. Школьная, 2-2</a:t>
            </a:r>
            <a:endParaRPr lang="ru-RU" sz="22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  <p:sp>
        <p:nvSpPr>
          <p:cNvPr id="6" name="8-конечная звезда 5"/>
          <p:cNvSpPr/>
          <p:nvPr/>
        </p:nvSpPr>
        <p:spPr>
          <a:xfrm>
            <a:off x="0" y="0"/>
            <a:ext cx="864096" cy="792088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</a:rPr>
              <a:t>1</a:t>
            </a:r>
            <a:endParaRPr lang="ru-RU" sz="30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218443"/>
              </p:ext>
            </p:extLst>
          </p:nvPr>
        </p:nvGraphicFramePr>
        <p:xfrm>
          <a:off x="4788024" y="2303749"/>
          <a:ext cx="4176464" cy="3042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586"/>
                <a:gridCol w="2505878"/>
              </a:tblGrid>
              <a:tr h="72007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 объекта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155,6 </a:t>
                      </a:r>
                      <a:r>
                        <a:rPr lang="ru-RU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</a:tr>
              <a:tr h="728071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 вовлечения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продажа 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(4 кв. 2026 г.)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согласно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оценке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</a:tr>
              <a:tr h="946367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начала неиспользования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09.2017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Рисунок 9" descr="D:\Документы\2023\РКС\ФОТО\НЕИСПОЛЬЗУЕМЫЕ\РКС\График вовлечения в хоз.оборот по объектам РКС\1 (3) (РОО, изол.помещ.Колышки)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4" t="10418" r="3285" b="24151"/>
          <a:stretch/>
        </p:blipFill>
        <p:spPr bwMode="auto">
          <a:xfrm>
            <a:off x="163003" y="2060848"/>
            <a:ext cx="4501007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293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08912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Отдел по образованию Лиозненского райисполкома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323528" y="843125"/>
            <a:ext cx="8496944" cy="128973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u="sng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Объект: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капитальные 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строения: </a:t>
            </a:r>
            <a:endParaRPr lang="ru-RU" sz="20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 здание 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детского сада (инв. номер 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202/С-78689)</a:t>
            </a:r>
            <a:endParaRPr lang="ru-RU" sz="2000" b="1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 сооружение 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канализационной сети (</a:t>
            </a:r>
            <a:r>
              <a:rPr lang="ru-RU" sz="2000" b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инв.номер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202/С-97802) </a:t>
            </a:r>
            <a:endParaRPr lang="ru-RU" sz="20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1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Лиозненский</a:t>
            </a:r>
            <a:r>
              <a:rPr lang="ru-RU" sz="2000" i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р-н, </a:t>
            </a:r>
            <a:r>
              <a:rPr lang="ru-RU" sz="2000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Крынковский</a:t>
            </a:r>
            <a:r>
              <a:rPr lang="ru-RU" sz="2000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с/с, </a:t>
            </a:r>
            <a:r>
              <a:rPr lang="ru-RU" sz="2000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аг</a:t>
            </a:r>
            <a:r>
              <a:rPr lang="ru-RU" sz="2000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. Новое село, ул. </a:t>
            </a:r>
            <a:r>
              <a:rPr lang="ru-RU" sz="2000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Наследникова</a:t>
            </a:r>
            <a:r>
              <a:rPr lang="ru-RU" sz="2000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,  </a:t>
            </a:r>
            <a:r>
              <a:rPr lang="ru-RU" sz="2000" i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3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9850" y="51037"/>
            <a:ext cx="864096" cy="792088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prstClr val="black"/>
                </a:solidFill>
              </a:rPr>
              <a:t>2</a:t>
            </a:r>
            <a:endParaRPr lang="ru-RU" sz="3000" b="1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D:\Документы\2023\РКС\ФОТО\НЕИСПОЛЬЗУЕМЫЕ\РКС\График вовлечения в хоз.оборот по объектам РКС\2 (РОО дсад Новое Село)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409" r="27583" b="19761"/>
          <a:stretch/>
        </p:blipFill>
        <p:spPr bwMode="auto">
          <a:xfrm>
            <a:off x="206141" y="2492896"/>
            <a:ext cx="4932000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826877"/>
              </p:ext>
            </p:extLst>
          </p:nvPr>
        </p:nvGraphicFramePr>
        <p:xfrm>
          <a:off x="5220072" y="2492897"/>
          <a:ext cx="3672408" cy="3757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2088232"/>
              </a:tblGrid>
              <a:tr h="69007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 объекта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317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</a:tr>
              <a:tr h="690077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 вовлечения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продажа 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(1 кв.2026 г.)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36532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 базовые величины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</a:tr>
              <a:tr h="172772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аукционов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– 15 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(с 11.2022),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- за базовую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величину - 11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- последний -14.10.2025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01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4095" y="215727"/>
            <a:ext cx="8007921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Отдел по образованию Лиозненского райисполкома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0" y="44624"/>
            <a:ext cx="864096" cy="792088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prstClr val="black"/>
                </a:solidFill>
              </a:rPr>
              <a:t>3</a:t>
            </a:r>
            <a:endParaRPr lang="ru-RU" sz="3000" b="1" dirty="0">
              <a:solidFill>
                <a:prstClr val="black"/>
              </a:solidFill>
            </a:endParaRPr>
          </a:p>
        </p:txBody>
      </p:sp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467544" y="836712"/>
            <a:ext cx="8324850" cy="100865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Объект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капитальные строения: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-  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ясли-сад базовая 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школа (</a:t>
            </a:r>
            <a:r>
              <a:rPr lang="ru-RU" sz="20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инв.номер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202/C-78009);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канализационная сеть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ru-RU" sz="20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инв.номер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202/С-98794) </a:t>
            </a:r>
            <a:endParaRPr lang="ru-RU" sz="20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Лиозненский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ea typeface="Calibri"/>
                <a:cs typeface="Times New Roman" pitchFamily="18" charset="0"/>
              </a:rPr>
              <a:t>район, </a:t>
            </a:r>
            <a:r>
              <a:rPr lang="ru-RU" sz="2000" i="1" dirty="0" err="1">
                <a:latin typeface="Times New Roman" pitchFamily="18" charset="0"/>
                <a:ea typeface="Calibri"/>
                <a:cs typeface="Times New Roman" pitchFamily="18" charset="0"/>
              </a:rPr>
              <a:t>Бабиновичский</a:t>
            </a:r>
            <a:r>
              <a:rPr lang="ru-RU" sz="2000" i="1" dirty="0">
                <a:latin typeface="Times New Roman" pitchFamily="18" charset="0"/>
                <a:ea typeface="Calibri"/>
                <a:cs typeface="Times New Roman" pitchFamily="18" charset="0"/>
              </a:rPr>
              <a:t> с/с, </a:t>
            </a:r>
            <a:r>
              <a:rPr lang="ru-RU" sz="2000" i="1" dirty="0" err="1">
                <a:latin typeface="Times New Roman" pitchFamily="18" charset="0"/>
                <a:ea typeface="Calibri"/>
                <a:cs typeface="Times New Roman" pitchFamily="18" charset="0"/>
              </a:rPr>
              <a:t>аг</a:t>
            </a:r>
            <a:r>
              <a:rPr lang="ru-RU" sz="2000" i="1" dirty="0">
                <a:latin typeface="Times New Roman" pitchFamily="18" charset="0"/>
                <a:ea typeface="Calibri"/>
                <a:cs typeface="Times New Roman" pitchFamily="18" charset="0"/>
              </a:rPr>
              <a:t>. Бабиновичи, ул. Советская, 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31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372654"/>
              </p:ext>
            </p:extLst>
          </p:nvPr>
        </p:nvGraphicFramePr>
        <p:xfrm>
          <a:off x="5148064" y="2320525"/>
          <a:ext cx="3816425" cy="3842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1728193"/>
              </a:tblGrid>
              <a:tr h="80494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 объекта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3378,6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</a:tr>
              <a:tr h="91962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 вовлечения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продажа 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(2 кв. 2026 г.)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7040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1 273 100,00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руб.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</a:tr>
              <a:tr h="1247814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09.12.2025 направлен пакет документов для выставления на торги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50" name="Picture 2" descr="https://eri2.nca.by/api/images/propertyObject/c51cbe94-2e9b-4006-b7b7-af41b5298d9a-3227207a-6929-4000-9105-30856ba348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20524"/>
            <a:ext cx="4896544" cy="384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37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4095" y="215727"/>
            <a:ext cx="8007921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Отдел по образованию Лиозненского райисполкома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7530" y="67106"/>
            <a:ext cx="864096" cy="792088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prstClr val="black"/>
                </a:solidFill>
              </a:rPr>
              <a:t>4</a:t>
            </a:r>
            <a:endParaRPr lang="ru-RU" sz="3000" b="1" dirty="0">
              <a:solidFill>
                <a:prstClr val="black"/>
              </a:solidFill>
            </a:endParaRPr>
          </a:p>
        </p:txBody>
      </p:sp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467544" y="836712"/>
            <a:ext cx="8324850" cy="100865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Объект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капитальные строения: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- Ковалевская ясли-сад 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базовая 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школа (</a:t>
            </a:r>
            <a:r>
              <a:rPr lang="ru-RU" sz="20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инв.номер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202/C-78010);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канализационная сеть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ru-RU" sz="20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инв.номер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202/С-98786) </a:t>
            </a:r>
            <a:endParaRPr lang="ru-RU" sz="20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Лиозненский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ea typeface="Calibri"/>
                <a:cs typeface="Times New Roman" pitchFamily="18" charset="0"/>
              </a:rPr>
              <a:t>р-н, </a:t>
            </a:r>
            <a:r>
              <a:rPr lang="ru-RU" sz="2000" i="1" dirty="0" err="1">
                <a:latin typeface="Times New Roman" pitchFamily="18" charset="0"/>
                <a:ea typeface="Calibri"/>
                <a:cs typeface="Times New Roman" pitchFamily="18" charset="0"/>
              </a:rPr>
              <a:t>Велешковичский</a:t>
            </a:r>
            <a:r>
              <a:rPr lang="ru-RU" sz="2000" i="1" dirty="0">
                <a:latin typeface="Times New Roman" pitchFamily="18" charset="0"/>
                <a:ea typeface="Calibri"/>
                <a:cs typeface="Times New Roman" pitchFamily="18" charset="0"/>
              </a:rPr>
              <a:t> с/с, </a:t>
            </a:r>
            <a:r>
              <a:rPr lang="ru-RU" sz="2000" i="1" dirty="0" err="1">
                <a:latin typeface="Times New Roman" pitchFamily="18" charset="0"/>
                <a:ea typeface="Calibri"/>
                <a:cs typeface="Times New Roman" pitchFamily="18" charset="0"/>
              </a:rPr>
              <a:t>аг</a:t>
            </a:r>
            <a:r>
              <a:rPr lang="ru-RU" sz="2000" i="1" dirty="0">
                <a:latin typeface="Times New Roman" pitchFamily="18" charset="0"/>
                <a:ea typeface="Calibri"/>
                <a:cs typeface="Times New Roman" pitchFamily="18" charset="0"/>
              </a:rPr>
              <a:t>. Ковали, ул. Школьная, 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250910"/>
              </p:ext>
            </p:extLst>
          </p:nvPr>
        </p:nvGraphicFramePr>
        <p:xfrm>
          <a:off x="5220072" y="2276872"/>
          <a:ext cx="3672409" cy="4320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656185"/>
              </a:tblGrid>
              <a:tr h="90247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 объекта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1065,6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</a:tr>
              <a:tr h="102891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 вовлечения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продажа 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(2 кв. 2026 г.)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66581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568 890,00 руб.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A9E0"/>
                    </a:solidFill>
                  </a:tcPr>
                </a:tc>
              </a:tr>
              <a:tr h="132250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09.12.2025 направлен пакет документов для выставления на торги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122" name="Picture 2" descr="https://eri2.nca.by/api/images/propertyObject/64e90a9b-4b24-475b-a0e0-7a528641192f-34e16ef0-df3c-4c66-9dbf-bd9b884b74f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9" t="3" r="6157" b="25647"/>
          <a:stretch/>
        </p:blipFill>
        <p:spPr bwMode="auto">
          <a:xfrm>
            <a:off x="251520" y="2290225"/>
            <a:ext cx="4800533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ri2.nca.by/api/images/propertyObject/c2098560-1197-4975-997d-895d6204ed80-e89a80b7-af1a-41bb-babe-a7ec9bf4f9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20" y="4440073"/>
            <a:ext cx="480053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74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6024"/>
            <a:ext cx="8352928" cy="646671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Отдел по образованию Лиозненского райисполкома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0" y="46024"/>
            <a:ext cx="864096" cy="792088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prstClr val="black"/>
                </a:solidFill>
              </a:rPr>
              <a:t>5</a:t>
            </a:r>
            <a:endParaRPr lang="ru-RU" sz="3000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873981"/>
              </p:ext>
            </p:extLst>
          </p:nvPr>
        </p:nvGraphicFramePr>
        <p:xfrm>
          <a:off x="323526" y="1556792"/>
          <a:ext cx="8669726" cy="5316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213"/>
                <a:gridCol w="2107277"/>
                <a:gridCol w="2232248"/>
                <a:gridCol w="116840"/>
                <a:gridCol w="1928148"/>
              </a:tblGrid>
              <a:tr h="13021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Здание школы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(инв. номер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202/С-71271)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494,5 </a:t>
                      </a:r>
                      <a:r>
                        <a:rPr lang="ru-RU" b="1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Здание столовой (инв. номер 202/С-71275)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78,1 </a:t>
                      </a:r>
                      <a:r>
                        <a:rPr lang="ru-RU" b="1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389487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Здание мастерской (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инв.номер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202/С-71272)  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60,4 </a:t>
                      </a:r>
                      <a:r>
                        <a:rPr lang="ru-RU" b="1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Сооружение овощехранилища (инв. номер 202/С-71276) 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18,7 </a:t>
                      </a:r>
                      <a:r>
                        <a:rPr lang="ru-RU" b="1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131392"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Здание интерната (инв. номер 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202/С-71274)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87,7</a:t>
                      </a:r>
                      <a:r>
                        <a:rPr lang="ru-RU" b="1" baseline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baseline="0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Сооружение водопровода 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(инв. номер 202/С-73410)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</a:pP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493180"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Здание начальных классов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(инв. номер 202/С-71273)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52,8 </a:t>
                      </a:r>
                      <a:r>
                        <a:rPr lang="ru-RU" b="1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b="1" dirty="0" smtClean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Объект 1"/>
          <p:cNvSpPr>
            <a:spLocks noGrp="1"/>
          </p:cNvSpPr>
          <p:nvPr>
            <p:ph idx="1"/>
          </p:nvPr>
        </p:nvSpPr>
        <p:spPr>
          <a:xfrm>
            <a:off x="330423" y="658688"/>
            <a:ext cx="8706073" cy="1258144"/>
          </a:xfrm>
        </p:spPr>
        <p:txBody>
          <a:bodyPr>
            <a:normAutofit/>
          </a:bodyPr>
          <a:lstStyle/>
          <a:p>
            <a:pPr marL="0" lvl="0" indent="0" algn="ctr">
              <a:lnSpc>
                <a:spcPts val="2300"/>
              </a:lnSpc>
              <a:spcBef>
                <a:spcPts val="0"/>
              </a:spcBef>
              <a:buNone/>
              <a:defRPr/>
            </a:pPr>
            <a:r>
              <a:rPr lang="ru-RU" sz="2000" b="1" u="sng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Объект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: комплекс 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капитальных 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строений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Витебская </a:t>
            </a: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область, Лиозненский район, Лиозненский с/с, д. Великое Село, </a:t>
            </a:r>
            <a:endParaRPr lang="en-US" sz="20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Школьная, </a:t>
            </a:r>
            <a:r>
              <a:rPr lang="ru-RU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000" i="1" dirty="0"/>
          </a:p>
        </p:txBody>
      </p:sp>
      <p:pic>
        <p:nvPicPr>
          <p:cNvPr id="1026" name="Picture 2" descr="D:\Документы\2024\РКС\ФОТО\Великое Село\04.12.2024\IMG_20241204_102109_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14" y="1660365"/>
            <a:ext cx="2166803" cy="126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окументы\2024\РКС\ФОТО\Великое Село\04.12.2024\IMG_20241204_102230_3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" t="1" r="15984" b="1388"/>
          <a:stretch/>
        </p:blipFill>
        <p:spPr bwMode="auto">
          <a:xfrm>
            <a:off x="286315" y="2945192"/>
            <a:ext cx="2172846" cy="126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Документы\2024\РКС\ФОТО\Великое Село\04.12.2024\IMG_20241204_102431_5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r="14827"/>
          <a:stretch/>
        </p:blipFill>
        <p:spPr bwMode="auto">
          <a:xfrm>
            <a:off x="286315" y="4256282"/>
            <a:ext cx="2166802" cy="11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Документы\2024\РКС\ФОТО\Великое Село\04.12.2024\IMG_20241204_102709_3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7" r="5233"/>
          <a:stretch/>
        </p:blipFill>
        <p:spPr bwMode="auto">
          <a:xfrm>
            <a:off x="4644008" y="1673165"/>
            <a:ext cx="2145820" cy="126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Документы\2024\РКС\ФОТО\Великое Село\04.12.2024\IMG_20241204_102356_91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1" r="17721"/>
          <a:stretch/>
        </p:blipFill>
        <p:spPr bwMode="auto">
          <a:xfrm>
            <a:off x="286315" y="5468627"/>
            <a:ext cx="2166802" cy="13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Документы\2024\РКС\ФОТО\Великое Село\04.12.2024\IMG_20241204_102829_47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8" r="11302"/>
          <a:stretch/>
        </p:blipFill>
        <p:spPr bwMode="auto">
          <a:xfrm>
            <a:off x="4644008" y="2968686"/>
            <a:ext cx="2145820" cy="132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2527388" y="2157205"/>
            <a:ext cx="288032" cy="2671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535772" y="6016135"/>
            <a:ext cx="288032" cy="2671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527388" y="4700950"/>
            <a:ext cx="288032" cy="2671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535772" y="3444850"/>
            <a:ext cx="288032" cy="2671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6814006" y="2170005"/>
            <a:ext cx="288032" cy="2671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6814006" y="3476773"/>
            <a:ext cx="288032" cy="2671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448981"/>
              </p:ext>
            </p:extLst>
          </p:nvPr>
        </p:nvGraphicFramePr>
        <p:xfrm>
          <a:off x="4941798" y="5085184"/>
          <a:ext cx="395068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418"/>
                <a:gridCol w="237626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 вовлечения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продажа 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(2 кв. 2026 г.)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74 678,50 руб. (снижена на 50%)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84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2020</TotalTime>
  <Words>1863</Words>
  <Application>Microsoft Office PowerPoint</Application>
  <PresentationFormat>Экран (4:3)</PresentationFormat>
  <Paragraphs>398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Объекты недвижимости,  находящиеся в собственности  Лиозненского района,  подлежащие вовлечению в хозяйственный оборот в 2026 году</vt:lpstr>
      <vt:lpstr>Презентация PowerPoint</vt:lpstr>
      <vt:lpstr>Презентация PowerPoint</vt:lpstr>
      <vt:lpstr>Презентация PowerPoint</vt:lpstr>
      <vt:lpstr>Отдел по образованию Лиозненского райисполкома</vt:lpstr>
      <vt:lpstr>Отдел по образованию Лиозненского райисполкома</vt:lpstr>
      <vt:lpstr>Отдел по образованию Лиозненского райисполкома</vt:lpstr>
      <vt:lpstr>Отдел по образованию Лиозненского райисполкома</vt:lpstr>
      <vt:lpstr>Отдел по образованию Лиозненского райисполкома</vt:lpstr>
      <vt:lpstr>Отдел по образованию Лиозненского райисполкома</vt:lpstr>
      <vt:lpstr>Сектор культуры Лиозненского райисполкома</vt:lpstr>
      <vt:lpstr>УП ЖКХ Лиозненского района </vt:lpstr>
      <vt:lpstr>УП ЖКХ Лиозненского района </vt:lpstr>
      <vt:lpstr>Управление по сельскому хозяйству и  продовольствию Лиозненского райисполкома</vt:lpstr>
      <vt:lpstr>Управление по сельскому хозяйству и  продовольствию Лиозненского райисполкома</vt:lpstr>
      <vt:lpstr>Коммунальное сельскохозяйственное унитарное предприятие «Адаменки-Агро»</vt:lpstr>
      <vt:lpstr>Коммунальное сельскохозяйственное унитарное предприятие «Адаменки-Агро»</vt:lpstr>
      <vt:lpstr>Коммунальное сельскохозяйственное унитарное предприятие «Адаменки-Агро»</vt:lpstr>
      <vt:lpstr>Коммунальное сельскохозяйственное унитарное предприятие «Адаменки-Агро»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Рыбакова Е. С.</dc:creator>
  <cp:lastModifiedBy>Рыбакова Е.С..</cp:lastModifiedBy>
  <cp:revision>357</cp:revision>
  <dcterms:created xsi:type="dcterms:W3CDTF">2023-07-19T06:15:14Z</dcterms:created>
  <dcterms:modified xsi:type="dcterms:W3CDTF">2026-01-08T14:14:53Z</dcterms:modified>
</cp:coreProperties>
</file>