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75" r:id="rId2"/>
    <p:sldId id="278" r:id="rId3"/>
    <p:sldId id="302" r:id="rId4"/>
    <p:sldId id="276" r:id="rId5"/>
    <p:sldId id="287" r:id="rId6"/>
    <p:sldId id="288" r:id="rId7"/>
    <p:sldId id="284" r:id="rId8"/>
    <p:sldId id="286" r:id="rId9"/>
    <p:sldId id="283" r:id="rId10"/>
    <p:sldId id="289" r:id="rId11"/>
    <p:sldId id="285" r:id="rId12"/>
    <p:sldId id="290" r:id="rId13"/>
    <p:sldId id="295" r:id="rId14"/>
    <p:sldId id="303" r:id="rId15"/>
    <p:sldId id="306" r:id="rId16"/>
    <p:sldId id="307" r:id="rId17"/>
    <p:sldId id="308" r:id="rId18"/>
    <p:sldId id="309" r:id="rId19"/>
    <p:sldId id="310" r:id="rId20"/>
    <p:sldId id="311" r:id="rId21"/>
  </p:sldIdLst>
  <p:sldSz cx="9144000" cy="6858000" type="screen4x3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EEFF"/>
    <a:srgbClr val="99FFCC"/>
    <a:srgbClr val="0033CC"/>
    <a:srgbClr val="97CBFF"/>
    <a:srgbClr val="A7FFD3"/>
    <a:srgbClr val="B5CEED"/>
    <a:srgbClr val="7CA9E0"/>
    <a:srgbClr val="3399FF"/>
    <a:srgbClr val="D9FFEC"/>
    <a:srgbClr val="A7D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109" autoAdjust="0"/>
  </p:normalViewPr>
  <p:slideViewPr>
    <p:cSldViewPr>
      <p:cViewPr varScale="1">
        <p:scale>
          <a:sx n="111" d="100"/>
          <a:sy n="111" d="100"/>
        </p:scale>
        <p:origin x="-161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019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576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40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181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836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524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517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116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384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904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090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757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628800"/>
            <a:ext cx="8352928" cy="3672408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ru-RU" sz="36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Перечень </a:t>
            </a:r>
            <a:r>
              <a:rPr lang="ru-RU" sz="3600" b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объектов </a:t>
            </a:r>
            <a:r>
              <a:rPr lang="ru-RU" sz="35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недвижимости</a:t>
            </a:r>
            <a:r>
              <a:rPr lang="ru-RU" sz="35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, </a:t>
            </a:r>
            <a:br>
              <a:rPr lang="ru-RU" sz="35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3500" b="1" dirty="0" smtClean="0">
                <a:solidFill>
                  <a:srgbClr val="0033CC"/>
                </a:solidFill>
                <a:latin typeface="Times New Roman"/>
                <a:ea typeface="Calibri"/>
                <a:cs typeface="Times New Roman"/>
              </a:rPr>
              <a:t>находящихся </a:t>
            </a:r>
            <a:r>
              <a:rPr lang="ru-RU" sz="3500" b="1" dirty="0">
                <a:solidFill>
                  <a:srgbClr val="0033CC"/>
                </a:solidFill>
                <a:latin typeface="Times New Roman"/>
                <a:ea typeface="Calibri"/>
                <a:cs typeface="Times New Roman"/>
              </a:rPr>
              <a:t>в собственности </a:t>
            </a:r>
            <a:br>
              <a:rPr lang="ru-RU" sz="3500" b="1" dirty="0">
                <a:solidFill>
                  <a:srgbClr val="0033CC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3500" b="1" dirty="0" err="1">
                <a:solidFill>
                  <a:srgbClr val="0033CC"/>
                </a:solidFill>
                <a:latin typeface="Times New Roman"/>
                <a:ea typeface="Calibri"/>
                <a:cs typeface="Times New Roman"/>
              </a:rPr>
              <a:t>Лиозненского</a:t>
            </a:r>
            <a:r>
              <a:rPr lang="ru-RU" sz="3500" b="1" dirty="0">
                <a:solidFill>
                  <a:srgbClr val="0033CC"/>
                </a:solidFill>
                <a:latin typeface="Times New Roman"/>
                <a:ea typeface="Calibri"/>
                <a:cs typeface="Times New Roman"/>
              </a:rPr>
              <a:t> района</a:t>
            </a:r>
            <a:r>
              <a:rPr lang="ru-RU" sz="35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, </a:t>
            </a:r>
            <a:br>
              <a:rPr lang="ru-RU" sz="35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подлежащих сносу</a:t>
            </a:r>
            <a:endParaRPr lang="ru-RU" sz="1200" dirty="0">
              <a:solidFill>
                <a:schemeClr val="tx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3" name="Picture 2" descr="г.п.Лиозно — Официальные геральдические символы Республики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71128"/>
            <a:ext cx="1392089" cy="167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42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Документы\2023\РКС\ФОТО\НЕИСПОЛЬЗУЕМЫЕ\РКС\Фото Крынки 2\Водозабор Черныши №113 ф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2" t="24404" r="3500" b="9339"/>
          <a:stretch/>
        </p:blipFill>
        <p:spPr bwMode="auto">
          <a:xfrm>
            <a:off x="395536" y="1855358"/>
            <a:ext cx="4306738" cy="462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1"/>
          <p:cNvSpPr>
            <a:spLocks noGrp="1"/>
          </p:cNvSpPr>
          <p:nvPr>
            <p:ph idx="1"/>
          </p:nvPr>
        </p:nvSpPr>
        <p:spPr>
          <a:xfrm>
            <a:off x="539552" y="908720"/>
            <a:ext cx="8301656" cy="784684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u="sng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Объект:</a:t>
            </a:r>
            <a:r>
              <a:rPr lang="ru-RU" sz="2200" b="1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водозабор </a:t>
            </a:r>
            <a:r>
              <a:rPr lang="ru-RU" sz="2200" b="1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(</a:t>
            </a:r>
            <a:r>
              <a:rPr lang="ru-RU" sz="2200" b="1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инв.номер</a:t>
            </a:r>
            <a:r>
              <a:rPr lang="ru-RU" sz="2200" b="1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101256)</a:t>
            </a:r>
            <a:endParaRPr lang="ru-RU" sz="2200" b="1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i="1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Витебская область, </a:t>
            </a:r>
            <a:r>
              <a:rPr lang="ru-RU" sz="2200" i="1" dirty="0" err="1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Лиозненский</a:t>
            </a:r>
            <a:r>
              <a:rPr lang="ru-RU" sz="2200" i="1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200" i="1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р-н, </a:t>
            </a:r>
            <a:r>
              <a:rPr lang="ru-RU" sz="2200" i="1" dirty="0" err="1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д.Черныши</a:t>
            </a:r>
            <a:endParaRPr lang="ru-RU" sz="2200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algn="ctr">
              <a:spcBef>
                <a:spcPts val="0"/>
              </a:spcBef>
              <a:spcAft>
                <a:spcPts val="0"/>
              </a:spcAft>
            </a:pPr>
            <a:endParaRPr lang="ru-RU" sz="2000" b="1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" name="8-конечная звезда 3"/>
          <p:cNvSpPr/>
          <p:nvPr/>
        </p:nvSpPr>
        <p:spPr>
          <a:xfrm>
            <a:off x="107504" y="116632"/>
            <a:ext cx="864096" cy="792088"/>
          </a:xfrm>
          <a:prstGeom prst="star8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black"/>
                </a:solidFill>
              </a:rPr>
              <a:t>8</a:t>
            </a:r>
            <a:endParaRPr lang="ru-RU" sz="3000" b="1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87824" y="5780453"/>
            <a:ext cx="4292996" cy="48167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2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списание (снос) 4 кв. 202</a:t>
            </a:r>
            <a:r>
              <a:rPr lang="en-US" sz="22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7</a:t>
            </a:r>
            <a:r>
              <a:rPr lang="ru-RU" sz="22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г.</a:t>
            </a:r>
            <a:endParaRPr lang="ru-RU" sz="22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9" name="Заголовок 2"/>
          <p:cNvSpPr>
            <a:spLocks noGrp="1"/>
          </p:cNvSpPr>
          <p:nvPr>
            <p:ph type="title"/>
          </p:nvPr>
        </p:nvSpPr>
        <p:spPr>
          <a:xfrm>
            <a:off x="827088" y="260648"/>
            <a:ext cx="7993384" cy="575965"/>
          </a:xfrm>
        </p:spPr>
        <p:txBody>
          <a:bodyPr>
            <a:normAutofit fontScale="90000"/>
          </a:bodyPr>
          <a:lstStyle/>
          <a:p>
            <a:pPr>
              <a:lnSpc>
                <a:spcPts val="2400"/>
              </a:lnSpc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</a:rPr>
              <a:t>Управление по сельскому хозяйству и продовольствию Лиозненского райисполкома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5" name="Picture 3" descr="D:\Документы\2023\РКС\ФОТО\НЕИСПОЛЬЗУЕМЫЕ\РКС\Фото Крынки 2\Водозабор Черныши №113 ф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31" b="26152"/>
          <a:stretch/>
        </p:blipFill>
        <p:spPr bwMode="auto">
          <a:xfrm>
            <a:off x="4766332" y="2132856"/>
            <a:ext cx="4162630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58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1"/>
          <p:cNvSpPr>
            <a:spLocks noGrp="1"/>
          </p:cNvSpPr>
          <p:nvPr>
            <p:ph idx="1"/>
          </p:nvPr>
        </p:nvSpPr>
        <p:spPr>
          <a:xfrm>
            <a:off x="539552" y="764704"/>
            <a:ext cx="8301656" cy="928700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u="sng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Объект:</a:t>
            </a:r>
            <a:r>
              <a:rPr lang="ru-RU" sz="2200" b="1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коровник </a:t>
            </a:r>
            <a:r>
              <a:rPr lang="ru-RU" sz="2200" b="1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(</a:t>
            </a:r>
            <a:r>
              <a:rPr lang="ru-RU" sz="2200" b="1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инв.номер</a:t>
            </a:r>
            <a:r>
              <a:rPr lang="ru-RU" sz="2200" b="1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101246)</a:t>
            </a:r>
            <a:endParaRPr lang="ru-RU" sz="2200" b="1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i="1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Витебская область, </a:t>
            </a:r>
            <a:r>
              <a:rPr lang="ru-RU" sz="2200" i="1" dirty="0" err="1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Лиозненский</a:t>
            </a:r>
            <a:r>
              <a:rPr lang="ru-RU" sz="2200" i="1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200" i="1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р-н, </a:t>
            </a:r>
            <a:r>
              <a:rPr lang="ru-RU" sz="2200" i="1" dirty="0" err="1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д.Иваньково</a:t>
            </a:r>
            <a:endParaRPr lang="ru-RU" sz="2200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algn="ctr">
              <a:spcBef>
                <a:spcPts val="0"/>
              </a:spcBef>
              <a:spcAft>
                <a:spcPts val="0"/>
              </a:spcAft>
            </a:pPr>
            <a:endParaRPr lang="ru-RU" sz="2000" b="1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" name="8-конечная звезда 3"/>
          <p:cNvSpPr/>
          <p:nvPr/>
        </p:nvSpPr>
        <p:spPr>
          <a:xfrm>
            <a:off x="48441" y="116632"/>
            <a:ext cx="864096" cy="792088"/>
          </a:xfrm>
          <a:prstGeom prst="star8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prstClr val="black"/>
                </a:solidFill>
              </a:rPr>
              <a:t>9</a:t>
            </a:r>
            <a:endParaRPr lang="ru-RU" sz="3000" b="1" dirty="0">
              <a:solidFill>
                <a:prstClr val="black"/>
              </a:solidFill>
            </a:endParaRPr>
          </a:p>
        </p:txBody>
      </p:sp>
      <p:pic>
        <p:nvPicPr>
          <p:cNvPr id="7171" name="Picture 3" descr="D:\Документы\2023\РКС\ФОТО\НЕИСПОЛЬЗУЕМЫЕ\РКС\Фото Крынки 2\Коровник на 200 гол Иваньково №24 ф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04" b="35320"/>
          <a:stretch/>
        </p:blipFill>
        <p:spPr bwMode="auto">
          <a:xfrm>
            <a:off x="611560" y="1628799"/>
            <a:ext cx="5121211" cy="319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:\Документы\2023\РКС\ФОТО\НЕИСПОЛЬЗУЕМЫЕ\РКС\Фото Крынки 2\Коровник на 200 гол Иваньково №24 ф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23" b="10402"/>
          <a:stretch/>
        </p:blipFill>
        <p:spPr bwMode="auto">
          <a:xfrm>
            <a:off x="251519" y="3769194"/>
            <a:ext cx="3024337" cy="285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Документы\2023\РКС\ФОТО\НЕИСПОЛЬЗУЕМЫЕ\РКС\Фото Крынки 2\IMG_20230707_1439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842" y="2338396"/>
            <a:ext cx="3187000" cy="425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331640" y="1917538"/>
            <a:ext cx="3240360" cy="369332"/>
          </a:xfrm>
          <a:prstGeom prst="rect">
            <a:avLst/>
          </a:prstGeom>
          <a:solidFill>
            <a:srgbClr val="97CBFF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Общая площадь 1610 </a:t>
            </a:r>
            <a:r>
              <a:rPr lang="ru-RU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кв.м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8639" y="5877272"/>
            <a:ext cx="4292996" cy="45704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2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списание (снос) 4 кв. 202</a:t>
            </a:r>
            <a:r>
              <a:rPr lang="en-US" sz="22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7</a:t>
            </a:r>
            <a:r>
              <a:rPr lang="ru-RU" sz="22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г.</a:t>
            </a:r>
            <a:endParaRPr lang="ru-RU" sz="22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0" name="Заголовок 2"/>
          <p:cNvSpPr>
            <a:spLocks noGrp="1"/>
          </p:cNvSpPr>
          <p:nvPr>
            <p:ph type="title"/>
          </p:nvPr>
        </p:nvSpPr>
        <p:spPr>
          <a:xfrm>
            <a:off x="847030" y="261057"/>
            <a:ext cx="8045450" cy="503238"/>
          </a:xfrm>
        </p:spPr>
        <p:txBody>
          <a:bodyPr>
            <a:normAutofit fontScale="90000"/>
          </a:bodyPr>
          <a:lstStyle/>
          <a:p>
            <a:pPr>
              <a:lnSpc>
                <a:spcPts val="2400"/>
              </a:lnSpc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</a:rPr>
              <a:t>Управление по сельскому хозяйству и продовольствию Лиозненского райисполкома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05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1"/>
          <p:cNvSpPr>
            <a:spLocks noGrp="1"/>
          </p:cNvSpPr>
          <p:nvPr>
            <p:ph idx="1"/>
          </p:nvPr>
        </p:nvSpPr>
        <p:spPr>
          <a:xfrm>
            <a:off x="600807" y="836712"/>
            <a:ext cx="8301656" cy="784684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u="sng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Объект:</a:t>
            </a:r>
            <a:r>
              <a:rPr lang="ru-RU" sz="2200" b="1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телятник (</a:t>
            </a:r>
            <a:r>
              <a:rPr lang="ru-RU" sz="2200" b="1" dirty="0" err="1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инв.номер</a:t>
            </a: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101249)</a:t>
            </a:r>
            <a:endParaRPr lang="ru-RU" sz="2200" b="1" dirty="0" smtClean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i="1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Витебская область, </a:t>
            </a:r>
            <a:r>
              <a:rPr lang="ru-RU" sz="2200" i="1" dirty="0" err="1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Лиозненский</a:t>
            </a:r>
            <a:r>
              <a:rPr lang="ru-RU" sz="2200" i="1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р-н, </a:t>
            </a:r>
            <a:r>
              <a:rPr lang="ru-RU" sz="2200" i="1" dirty="0" err="1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д.Ордеж</a:t>
            </a:r>
            <a:endParaRPr lang="ru-RU" sz="2200" dirty="0" smtClean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algn="ctr">
              <a:spcBef>
                <a:spcPts val="0"/>
              </a:spcBef>
              <a:spcAft>
                <a:spcPts val="0"/>
              </a:spcAft>
            </a:pPr>
            <a:endParaRPr lang="ru-RU" sz="2000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" name="8-конечная звезда 3"/>
          <p:cNvSpPr/>
          <p:nvPr/>
        </p:nvSpPr>
        <p:spPr>
          <a:xfrm>
            <a:off x="26591" y="44624"/>
            <a:ext cx="864096" cy="792088"/>
          </a:xfrm>
          <a:prstGeom prst="star8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prstClr val="black"/>
                </a:solidFill>
              </a:rPr>
              <a:t>10</a:t>
            </a:r>
            <a:endParaRPr lang="ru-RU" sz="3000" b="1" dirty="0">
              <a:solidFill>
                <a:prstClr val="black"/>
              </a:solidFill>
            </a:endParaRPr>
          </a:p>
        </p:txBody>
      </p:sp>
      <p:pic>
        <p:nvPicPr>
          <p:cNvPr id="13314" name="Picture 2" descr="D:\Документы\2023\РКС\ФОТО\НЕИСПОЛЬЗУЕМЫЕ\РКС\Фото Крынки 2\Телятник Ордеж №75 ф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3" b="6641"/>
          <a:stretch/>
        </p:blipFill>
        <p:spPr bwMode="auto">
          <a:xfrm>
            <a:off x="269976" y="1798107"/>
            <a:ext cx="3581400" cy="4320000"/>
          </a:xfrm>
          <a:prstGeom prst="rect">
            <a:avLst/>
          </a:prstGeom>
          <a:noFill/>
          <a:ln w="31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Документы\2023\РКС\ФОТО\НЕИСПОЛЬЗУЕМЫЕ\РКС\Фото Крынки 2\Телятник Ордеж №75 ф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20" b="12355"/>
          <a:stretch/>
        </p:blipFill>
        <p:spPr bwMode="auto">
          <a:xfrm>
            <a:off x="2925635" y="3174325"/>
            <a:ext cx="3581400" cy="342000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D:\Документы\2023\РКС\ФОТО\НЕИСПОЛЬЗУЕМЫЕ\РКС\Фото Крынки 2\Телятник Ордеж №75 ф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35" b="4381"/>
          <a:stretch/>
        </p:blipFill>
        <p:spPr bwMode="auto">
          <a:xfrm>
            <a:off x="5364088" y="1798107"/>
            <a:ext cx="3581400" cy="3528000"/>
          </a:xfrm>
          <a:prstGeom prst="rect">
            <a:avLst/>
          </a:prstGeom>
          <a:noFill/>
          <a:ln w="31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43808" y="2115813"/>
            <a:ext cx="3240360" cy="369332"/>
          </a:xfrm>
          <a:prstGeom prst="rect">
            <a:avLst/>
          </a:prstGeom>
          <a:solidFill>
            <a:srgbClr val="97CBFF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Общая площадь 1080 </a:t>
            </a:r>
            <a:r>
              <a:rPr lang="ru-RU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кв.м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8639" y="5877272"/>
            <a:ext cx="4292996" cy="48167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2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списание (снос) 4 кв. 202</a:t>
            </a:r>
            <a:r>
              <a:rPr lang="en-US" sz="22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7</a:t>
            </a:r>
            <a:r>
              <a:rPr lang="ru-RU" sz="22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г.</a:t>
            </a:r>
            <a:endParaRPr lang="ru-RU" sz="22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3" name="Заголовок 2"/>
          <p:cNvSpPr>
            <a:spLocks noGrp="1"/>
          </p:cNvSpPr>
          <p:nvPr>
            <p:ph type="title"/>
          </p:nvPr>
        </p:nvSpPr>
        <p:spPr>
          <a:xfrm>
            <a:off x="1043608" y="274638"/>
            <a:ext cx="7643192" cy="490537"/>
          </a:xfrm>
        </p:spPr>
        <p:txBody>
          <a:bodyPr>
            <a:normAutofit fontScale="90000"/>
          </a:bodyPr>
          <a:lstStyle/>
          <a:p>
            <a:pPr>
              <a:lnSpc>
                <a:spcPts val="2400"/>
              </a:lnSpc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</a:rPr>
              <a:t>Управление по сельскому хозяйству и продовольствию Лиозненского райисполкома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63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eri2.nca.by/api/images/propertyObject/f46c2d7d-cc52-4733-a680-20316a1c4932-dc42653f-1fcc-4192-89c6-b726a23be10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0" y="1916832"/>
            <a:ext cx="5927961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Документы\2024\РКС\ФОТО\Лядоуня\2024.06.17\IMG_20240617_111142_8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666" y="1681987"/>
            <a:ext cx="3261100" cy="244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3065" y="215727"/>
            <a:ext cx="8568952" cy="504056"/>
          </a:xfrm>
        </p:spPr>
        <p:txBody>
          <a:bodyPr>
            <a:normAutofit fontScale="90000"/>
          </a:bodyPr>
          <a:lstStyle/>
          <a:p>
            <a:pPr>
              <a:lnSpc>
                <a:spcPts val="2500"/>
              </a:lnSpc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</a:rPr>
              <a:t>Управление по сельскому хозяйству и </a:t>
            </a:r>
            <a:b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</a:rPr>
            </a:b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</a:rPr>
              <a:t>продовольствию Лиозненского райисполкома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Объект 1"/>
          <p:cNvSpPr>
            <a:spLocks noGrp="1"/>
          </p:cNvSpPr>
          <p:nvPr>
            <p:ph idx="1"/>
          </p:nvPr>
        </p:nvSpPr>
        <p:spPr>
          <a:xfrm>
            <a:off x="458852" y="908721"/>
            <a:ext cx="8325444" cy="864096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u="sng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Объект</a:t>
            </a:r>
            <a:r>
              <a:rPr lang="ru-RU" sz="20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: </a:t>
            </a:r>
            <a:r>
              <a:rPr lang="ru-RU" sz="2000" b="1" dirty="0" err="1" smtClean="0">
                <a:latin typeface="Times New Roman"/>
                <a:ea typeface="Calibri"/>
                <a:cs typeface="Times New Roman"/>
              </a:rPr>
              <a:t>лядоуня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(</a:t>
            </a:r>
            <a:r>
              <a:rPr lang="ru-RU" sz="2000" b="1" dirty="0" err="1">
                <a:latin typeface="Times New Roman"/>
                <a:ea typeface="Calibri"/>
                <a:cs typeface="Times New Roman"/>
              </a:rPr>
              <a:t>инв.номер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 1340238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),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i="1" dirty="0">
                <a:latin typeface="Times New Roman"/>
                <a:ea typeface="Calibri"/>
                <a:cs typeface="Times New Roman"/>
              </a:rPr>
              <a:t>Лиозненский район, Лиозненский с/с, </a:t>
            </a:r>
            <a:r>
              <a:rPr lang="ru-RU" sz="2000" i="1" dirty="0" err="1">
                <a:latin typeface="Times New Roman"/>
                <a:ea typeface="Calibri"/>
                <a:cs typeface="Times New Roman"/>
              </a:rPr>
              <a:t>аг.Адаменки</a:t>
            </a:r>
            <a:r>
              <a:rPr lang="ru-RU" sz="2000" i="1" dirty="0">
                <a:latin typeface="Times New Roman"/>
                <a:ea typeface="Calibri"/>
                <a:cs typeface="Times New Roman"/>
              </a:rPr>
              <a:t>, </a:t>
            </a:r>
            <a:r>
              <a:rPr lang="ru-RU" sz="2000" i="1" dirty="0" err="1" smtClean="0">
                <a:latin typeface="Times New Roman"/>
                <a:ea typeface="Calibri"/>
                <a:cs typeface="Times New Roman"/>
              </a:rPr>
              <a:t>пер.Заречный</a:t>
            </a:r>
            <a:r>
              <a:rPr lang="ru-RU" sz="2000" i="1" dirty="0">
                <a:latin typeface="Times New Roman"/>
                <a:ea typeface="Calibri"/>
                <a:cs typeface="Times New Roman"/>
              </a:rPr>
              <a:t>, </a:t>
            </a:r>
            <a:r>
              <a:rPr lang="ru-RU" sz="2000" i="1" dirty="0" smtClean="0">
                <a:latin typeface="Times New Roman"/>
                <a:ea typeface="Calibri"/>
                <a:cs typeface="Times New Roman"/>
              </a:rPr>
              <a:t>5</a:t>
            </a:r>
            <a:endParaRPr lang="ru-RU" sz="2000" i="1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" name="8-конечная звезда 3"/>
          <p:cNvSpPr/>
          <p:nvPr/>
        </p:nvSpPr>
        <p:spPr>
          <a:xfrm>
            <a:off x="26804" y="0"/>
            <a:ext cx="864096" cy="792088"/>
          </a:xfrm>
          <a:prstGeom prst="star8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prstClr val="black"/>
                </a:solidFill>
              </a:rPr>
              <a:t>11</a:t>
            </a:r>
            <a:endParaRPr lang="ru-RU" sz="3000" b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8064" y="4725144"/>
            <a:ext cx="3240360" cy="369332"/>
          </a:xfrm>
          <a:prstGeom prst="rect">
            <a:avLst/>
          </a:prstGeom>
          <a:solidFill>
            <a:srgbClr val="97CBFF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Общая площадь 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147,5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кв.м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04102" y="5566854"/>
            <a:ext cx="4292996" cy="48167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2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списание (снос) 4 кв. 202</a:t>
            </a:r>
            <a:r>
              <a:rPr lang="en-US" sz="22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7</a:t>
            </a:r>
            <a:r>
              <a:rPr lang="ru-RU" sz="22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г.</a:t>
            </a:r>
            <a:endParaRPr lang="ru-RU" sz="22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0958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Z:\Рыбакова Е.С\РКС\РКС\Адаменки-Агро\Фото\Коровник (инв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8839"/>
            <a:ext cx="5904656" cy="442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215727"/>
            <a:ext cx="8424935" cy="504056"/>
          </a:xfrm>
        </p:spPr>
        <p:txBody>
          <a:bodyPr>
            <a:noAutofit/>
          </a:bodyPr>
          <a:lstStyle/>
          <a:p>
            <a:pPr>
              <a:lnSpc>
                <a:spcPts val="2500"/>
              </a:lnSpc>
            </a:pPr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Коммунальное сельскохозяйственное унитарное предприятие «Адаменки-Агро»</a:t>
            </a:r>
            <a:endParaRPr lang="ru-RU" sz="25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1"/>
          <p:cNvSpPr>
            <a:spLocks noGrp="1"/>
          </p:cNvSpPr>
          <p:nvPr>
            <p:ph idx="1"/>
          </p:nvPr>
        </p:nvSpPr>
        <p:spPr>
          <a:xfrm>
            <a:off x="458852" y="908721"/>
            <a:ext cx="8325444" cy="864096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u="sng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Объект</a:t>
            </a:r>
            <a:r>
              <a:rPr lang="ru-RU" sz="20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: 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коровник 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(</a:t>
            </a:r>
            <a:r>
              <a:rPr lang="ru-RU" sz="2000" b="1" dirty="0" err="1">
                <a:latin typeface="Times New Roman"/>
                <a:ea typeface="Calibri"/>
                <a:cs typeface="Times New Roman"/>
              </a:rPr>
              <a:t>инв.номер</a:t>
            </a:r>
            <a:r>
              <a:rPr lang="ru-RU" sz="20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3),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i="1" dirty="0">
                <a:latin typeface="Times New Roman"/>
                <a:ea typeface="Calibri"/>
                <a:cs typeface="Times New Roman"/>
              </a:rPr>
              <a:t>Лиозненский район, </a:t>
            </a:r>
            <a:r>
              <a:rPr lang="ru-RU" sz="2000" i="1" dirty="0" err="1" smtClean="0">
                <a:latin typeface="Times New Roman"/>
                <a:ea typeface="Calibri"/>
                <a:cs typeface="Times New Roman"/>
              </a:rPr>
              <a:t>Яськовщинский</a:t>
            </a:r>
            <a:r>
              <a:rPr lang="ru-RU" sz="2000" i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i="1" dirty="0">
                <a:latin typeface="Times New Roman"/>
                <a:ea typeface="Calibri"/>
                <a:cs typeface="Times New Roman"/>
              </a:rPr>
              <a:t>с/с, </a:t>
            </a:r>
            <a:r>
              <a:rPr lang="ru-RU" sz="2000" i="1" dirty="0" err="1" smtClean="0">
                <a:latin typeface="Times New Roman"/>
                <a:ea typeface="Calibri"/>
                <a:cs typeface="Times New Roman"/>
              </a:rPr>
              <a:t>аг.Якубовщина</a:t>
            </a:r>
            <a:endParaRPr lang="ru-RU" sz="2000" i="1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" name="8-конечная звезда 3"/>
          <p:cNvSpPr/>
          <p:nvPr/>
        </p:nvSpPr>
        <p:spPr>
          <a:xfrm>
            <a:off x="26804" y="0"/>
            <a:ext cx="864096" cy="792088"/>
          </a:xfrm>
          <a:prstGeom prst="star8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prstClr val="black"/>
                </a:solidFill>
              </a:rPr>
              <a:t>12</a:t>
            </a:r>
            <a:endParaRPr lang="ru-RU" sz="3000" b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56738" y="3140968"/>
            <a:ext cx="3240360" cy="369332"/>
          </a:xfrm>
          <a:prstGeom prst="rect">
            <a:avLst/>
          </a:prstGeom>
          <a:solidFill>
            <a:srgbClr val="97CBFF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Общая площадь 900,0 </a:t>
            </a:r>
            <a:r>
              <a:rPr lang="ru-RU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кв.м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79912" y="5085184"/>
            <a:ext cx="4292996" cy="48167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2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списание (снос) 4 кв. 202</a:t>
            </a:r>
            <a:r>
              <a:rPr lang="ru-RU" sz="22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6</a:t>
            </a:r>
            <a:r>
              <a:rPr lang="ru-RU" sz="22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г.</a:t>
            </a:r>
            <a:endParaRPr lang="ru-RU" sz="22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0704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Z:\Рыбакова Е.С\РКС\РКС\Адаменки-Агро\Фото\коровник (инв4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8" b="32572"/>
          <a:stretch/>
        </p:blipFill>
        <p:spPr bwMode="auto">
          <a:xfrm>
            <a:off x="458851" y="1772816"/>
            <a:ext cx="8382575" cy="342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215727"/>
            <a:ext cx="8424935" cy="504056"/>
          </a:xfrm>
        </p:spPr>
        <p:txBody>
          <a:bodyPr>
            <a:noAutofit/>
          </a:bodyPr>
          <a:lstStyle/>
          <a:p>
            <a:pPr>
              <a:lnSpc>
                <a:spcPts val="2500"/>
              </a:lnSpc>
            </a:pPr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Коммунальное сельскохозяйственное унитарное предприятие «Адаменки-Агро»</a:t>
            </a:r>
            <a:endParaRPr lang="ru-RU" sz="25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1"/>
          <p:cNvSpPr>
            <a:spLocks noGrp="1"/>
          </p:cNvSpPr>
          <p:nvPr>
            <p:ph idx="1"/>
          </p:nvPr>
        </p:nvSpPr>
        <p:spPr>
          <a:xfrm>
            <a:off x="458852" y="908721"/>
            <a:ext cx="8325444" cy="864096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u="sng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Объект</a:t>
            </a:r>
            <a:r>
              <a:rPr lang="ru-RU" sz="20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: </a:t>
            </a:r>
            <a:r>
              <a:rPr lang="ru-RU" sz="2000" b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коровник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 (</a:t>
            </a:r>
            <a:r>
              <a:rPr lang="ru-RU" sz="2000" b="1" dirty="0" err="1" smtClean="0">
                <a:latin typeface="Times New Roman"/>
                <a:ea typeface="Calibri"/>
                <a:cs typeface="Times New Roman"/>
              </a:rPr>
              <a:t>инв.номер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 4),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i="1" dirty="0">
                <a:latin typeface="Times New Roman"/>
                <a:ea typeface="Calibri"/>
                <a:cs typeface="Times New Roman"/>
              </a:rPr>
              <a:t>Лиозненский район, </a:t>
            </a:r>
            <a:r>
              <a:rPr lang="ru-RU" sz="2000" i="1" dirty="0" err="1" smtClean="0">
                <a:latin typeface="Times New Roman"/>
                <a:ea typeface="Calibri"/>
                <a:cs typeface="Times New Roman"/>
              </a:rPr>
              <a:t>Яськовщинский</a:t>
            </a:r>
            <a:r>
              <a:rPr lang="ru-RU" sz="2000" i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i="1" dirty="0">
                <a:latin typeface="Times New Roman"/>
                <a:ea typeface="Calibri"/>
                <a:cs typeface="Times New Roman"/>
              </a:rPr>
              <a:t>с/с, </a:t>
            </a:r>
            <a:r>
              <a:rPr lang="ru-RU" sz="2000" i="1" dirty="0" err="1" smtClean="0">
                <a:latin typeface="Times New Roman"/>
                <a:ea typeface="Calibri"/>
                <a:cs typeface="Times New Roman"/>
              </a:rPr>
              <a:t>аг.Якубовщина</a:t>
            </a:r>
            <a:endParaRPr lang="ru-RU" sz="2000" i="1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" name="8-конечная звезда 3"/>
          <p:cNvSpPr/>
          <p:nvPr/>
        </p:nvSpPr>
        <p:spPr>
          <a:xfrm>
            <a:off x="26804" y="0"/>
            <a:ext cx="864096" cy="792088"/>
          </a:xfrm>
          <a:prstGeom prst="star8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prstClr val="black"/>
                </a:solidFill>
              </a:rPr>
              <a:t>1</a:t>
            </a:r>
            <a:r>
              <a:rPr lang="ru-RU" sz="3000" b="1" dirty="0" smtClean="0">
                <a:solidFill>
                  <a:prstClr val="black"/>
                </a:solidFill>
              </a:rPr>
              <a:t>3</a:t>
            </a:r>
            <a:endParaRPr lang="ru-RU" sz="3000" b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41989" y="4581128"/>
            <a:ext cx="3240360" cy="369332"/>
          </a:xfrm>
          <a:prstGeom prst="rect">
            <a:avLst/>
          </a:prstGeom>
          <a:solidFill>
            <a:srgbClr val="97CBFF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Общая площадь 900,0 </a:t>
            </a:r>
            <a:r>
              <a:rPr lang="ru-RU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кв.м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67744" y="5877272"/>
            <a:ext cx="4292996" cy="48167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2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списание (снос) </a:t>
            </a:r>
            <a:r>
              <a:rPr lang="ru-RU" sz="22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4</a:t>
            </a:r>
            <a:r>
              <a:rPr lang="ru-RU" sz="22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кв. 2027 г.</a:t>
            </a:r>
            <a:endParaRPr lang="ru-RU" sz="22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7813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ты\2025\РКС\ГРАФИКИ\2026 год\РКС\Адаменки-Агро\Фото\телятник д.Якубовщина (инв2) 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3" b="23703"/>
          <a:stretch/>
        </p:blipFill>
        <p:spPr bwMode="auto">
          <a:xfrm>
            <a:off x="611560" y="1760501"/>
            <a:ext cx="8098692" cy="418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215727"/>
            <a:ext cx="8424935" cy="504056"/>
          </a:xfrm>
        </p:spPr>
        <p:txBody>
          <a:bodyPr>
            <a:noAutofit/>
          </a:bodyPr>
          <a:lstStyle/>
          <a:p>
            <a:pPr>
              <a:lnSpc>
                <a:spcPts val="2500"/>
              </a:lnSpc>
            </a:pPr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Коммунальное сельскохозяйственное унитарное предприятие «Адаменки-Агро»</a:t>
            </a:r>
            <a:endParaRPr lang="ru-RU" sz="25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1"/>
          <p:cNvSpPr>
            <a:spLocks noGrp="1"/>
          </p:cNvSpPr>
          <p:nvPr>
            <p:ph idx="1"/>
          </p:nvPr>
        </p:nvSpPr>
        <p:spPr>
          <a:xfrm>
            <a:off x="458852" y="908721"/>
            <a:ext cx="8325444" cy="864096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u="sng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Объект</a:t>
            </a:r>
            <a:r>
              <a:rPr lang="ru-RU" sz="20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: </a:t>
            </a:r>
            <a:r>
              <a:rPr lang="be-BY" sz="2000" b="1" dirty="0" smtClean="0">
                <a:latin typeface="Times New Roman"/>
                <a:ea typeface="Calibri"/>
                <a:cs typeface="Times New Roman"/>
              </a:rPr>
              <a:t>телятн</a:t>
            </a:r>
            <a:r>
              <a:rPr lang="ru-RU" sz="2000" b="1" dirty="0" err="1" smtClean="0">
                <a:latin typeface="Times New Roman"/>
                <a:ea typeface="Calibri"/>
                <a:cs typeface="Times New Roman"/>
              </a:rPr>
              <a:t>ик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 (</a:t>
            </a:r>
            <a:r>
              <a:rPr lang="ru-RU" sz="2000" b="1" dirty="0" err="1" smtClean="0">
                <a:latin typeface="Times New Roman"/>
                <a:ea typeface="Calibri"/>
                <a:cs typeface="Times New Roman"/>
              </a:rPr>
              <a:t>инв.номер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 dirty="0" smtClean="0">
                <a:latin typeface="Times New Roman"/>
                <a:ea typeface="Calibri"/>
                <a:cs typeface="Times New Roman"/>
              </a:rPr>
              <a:t>2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),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i="1" dirty="0">
                <a:latin typeface="Times New Roman"/>
                <a:ea typeface="Calibri"/>
                <a:cs typeface="Times New Roman"/>
              </a:rPr>
              <a:t>Лиозненский район, </a:t>
            </a:r>
            <a:r>
              <a:rPr lang="ru-RU" sz="2000" i="1" dirty="0" err="1" smtClean="0">
                <a:latin typeface="Times New Roman"/>
                <a:ea typeface="Calibri"/>
                <a:cs typeface="Times New Roman"/>
              </a:rPr>
              <a:t>Яськовщинский</a:t>
            </a:r>
            <a:r>
              <a:rPr lang="ru-RU" sz="2000" i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i="1" dirty="0">
                <a:latin typeface="Times New Roman"/>
                <a:ea typeface="Calibri"/>
                <a:cs typeface="Times New Roman"/>
              </a:rPr>
              <a:t>с/с, </a:t>
            </a:r>
            <a:r>
              <a:rPr lang="ru-RU" sz="2000" i="1" dirty="0" err="1" smtClean="0">
                <a:latin typeface="Times New Roman"/>
                <a:ea typeface="Calibri"/>
                <a:cs typeface="Times New Roman"/>
              </a:rPr>
              <a:t>аг.Якубовщина</a:t>
            </a:r>
            <a:endParaRPr lang="ru-RU" sz="2000" i="1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" name="8-конечная звезда 3"/>
          <p:cNvSpPr/>
          <p:nvPr/>
        </p:nvSpPr>
        <p:spPr>
          <a:xfrm>
            <a:off x="26804" y="0"/>
            <a:ext cx="864096" cy="792088"/>
          </a:xfrm>
          <a:prstGeom prst="star8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prstClr val="black"/>
                </a:solidFill>
              </a:rPr>
              <a:t>1</a:t>
            </a:r>
            <a:r>
              <a:rPr lang="ru-RU" sz="3000" b="1" dirty="0" smtClean="0">
                <a:solidFill>
                  <a:prstClr val="black"/>
                </a:solidFill>
              </a:rPr>
              <a:t>4</a:t>
            </a:r>
            <a:endParaRPr lang="ru-RU" sz="3000" b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41989" y="4581128"/>
            <a:ext cx="3240360" cy="369332"/>
          </a:xfrm>
          <a:prstGeom prst="rect">
            <a:avLst/>
          </a:prstGeom>
          <a:solidFill>
            <a:srgbClr val="97CBFF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Общая площадь 800,0 </a:t>
            </a:r>
            <a:r>
              <a:rPr lang="ru-RU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кв.м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67744" y="6118107"/>
            <a:ext cx="4292996" cy="48167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2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списание (снос) </a:t>
            </a:r>
            <a:r>
              <a:rPr lang="ru-RU" sz="22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4</a:t>
            </a:r>
            <a:r>
              <a:rPr lang="ru-RU" sz="22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кв. 2027 г.</a:t>
            </a:r>
            <a:endParaRPr lang="ru-RU" sz="22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5133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Документы\2025\РКС\ГРАФИКИ\2026 год\РКС\Адаменки-Агро\Фото\Новая папка\IMG_20251124_152033_96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9" b="7425"/>
          <a:stretch/>
        </p:blipFill>
        <p:spPr bwMode="auto">
          <a:xfrm>
            <a:off x="353480" y="1988840"/>
            <a:ext cx="8365033" cy="33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215727"/>
            <a:ext cx="8424935" cy="504056"/>
          </a:xfrm>
        </p:spPr>
        <p:txBody>
          <a:bodyPr>
            <a:noAutofit/>
          </a:bodyPr>
          <a:lstStyle/>
          <a:p>
            <a:pPr>
              <a:lnSpc>
                <a:spcPts val="2500"/>
              </a:lnSpc>
            </a:pPr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Коммунальное сельскохозяйственное унитарное предприятие «Адаменки-Агро»</a:t>
            </a:r>
            <a:endParaRPr lang="ru-RU" sz="25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1"/>
          <p:cNvSpPr>
            <a:spLocks noGrp="1"/>
          </p:cNvSpPr>
          <p:nvPr>
            <p:ph idx="1"/>
          </p:nvPr>
        </p:nvSpPr>
        <p:spPr>
          <a:xfrm>
            <a:off x="458852" y="908721"/>
            <a:ext cx="8325444" cy="864096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u="sng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Объект</a:t>
            </a:r>
            <a:r>
              <a:rPr lang="ru-RU" sz="20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: </a:t>
            </a:r>
            <a:r>
              <a:rPr lang="be-BY" sz="2000" b="1" dirty="0" smtClean="0">
                <a:latin typeface="Times New Roman"/>
                <a:ea typeface="Calibri"/>
                <a:cs typeface="Times New Roman"/>
              </a:rPr>
              <a:t>телятн</a:t>
            </a:r>
            <a:r>
              <a:rPr lang="ru-RU" sz="2000" b="1" dirty="0" err="1" smtClean="0">
                <a:latin typeface="Times New Roman"/>
                <a:ea typeface="Calibri"/>
                <a:cs typeface="Times New Roman"/>
              </a:rPr>
              <a:t>ик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 (</a:t>
            </a:r>
            <a:r>
              <a:rPr lang="ru-RU" sz="2000" b="1" dirty="0" err="1" smtClean="0">
                <a:latin typeface="Times New Roman"/>
                <a:ea typeface="Calibri"/>
                <a:cs typeface="Times New Roman"/>
              </a:rPr>
              <a:t>инв.номер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 1),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i="1" dirty="0">
                <a:latin typeface="Times New Roman"/>
                <a:ea typeface="Calibri"/>
                <a:cs typeface="Times New Roman"/>
              </a:rPr>
              <a:t>Лиозненский район, </a:t>
            </a:r>
            <a:r>
              <a:rPr lang="ru-RU" sz="2000" i="1" dirty="0" err="1" smtClean="0">
                <a:latin typeface="Times New Roman"/>
                <a:ea typeface="Calibri"/>
                <a:cs typeface="Times New Roman"/>
              </a:rPr>
              <a:t>Яськовщинский</a:t>
            </a:r>
            <a:r>
              <a:rPr lang="ru-RU" sz="2000" i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i="1" dirty="0">
                <a:latin typeface="Times New Roman"/>
                <a:ea typeface="Calibri"/>
                <a:cs typeface="Times New Roman"/>
              </a:rPr>
              <a:t>с/с, </a:t>
            </a:r>
            <a:r>
              <a:rPr lang="ru-RU" sz="2000" i="1" dirty="0" err="1" smtClean="0">
                <a:latin typeface="Times New Roman"/>
                <a:ea typeface="Calibri"/>
                <a:cs typeface="Times New Roman"/>
              </a:rPr>
              <a:t>аг.Якубовщина</a:t>
            </a:r>
            <a:endParaRPr lang="ru-RU" sz="2000" i="1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" name="8-конечная звезда 3"/>
          <p:cNvSpPr/>
          <p:nvPr/>
        </p:nvSpPr>
        <p:spPr>
          <a:xfrm>
            <a:off x="26804" y="0"/>
            <a:ext cx="864096" cy="792088"/>
          </a:xfrm>
          <a:prstGeom prst="star8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prstClr val="black"/>
                </a:solidFill>
              </a:rPr>
              <a:t>1</a:t>
            </a:r>
            <a:r>
              <a:rPr lang="ru-RU" sz="3000" b="1" dirty="0" smtClean="0">
                <a:solidFill>
                  <a:prstClr val="black"/>
                </a:solidFill>
              </a:rPr>
              <a:t>5</a:t>
            </a:r>
            <a:endParaRPr lang="ru-RU" sz="3000" b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18116" y="4190382"/>
            <a:ext cx="3240360" cy="369332"/>
          </a:xfrm>
          <a:prstGeom prst="rect">
            <a:avLst/>
          </a:prstGeom>
          <a:solidFill>
            <a:srgbClr val="97CBFF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Общая площадь 800,0 </a:t>
            </a:r>
            <a:r>
              <a:rPr lang="ru-RU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кв.м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67744" y="5867608"/>
            <a:ext cx="4292996" cy="48167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2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списание (снос) </a:t>
            </a:r>
            <a:r>
              <a:rPr lang="ru-RU" sz="22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4</a:t>
            </a:r>
            <a:r>
              <a:rPr lang="ru-RU" sz="22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кв. 2027 г.</a:t>
            </a:r>
            <a:endParaRPr lang="ru-RU" sz="22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7923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Документы\2025\РКС\ГРАФИКИ\2026 год\РКС\Адаменки-Агро\Фото\Новая папка\комплекс Дрозды\IMG_20251124_153800_17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" t="8238" r="932" b="26427"/>
          <a:stretch/>
        </p:blipFill>
        <p:spPr bwMode="auto">
          <a:xfrm>
            <a:off x="899592" y="1770070"/>
            <a:ext cx="7560840" cy="300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215727"/>
            <a:ext cx="8424935" cy="504056"/>
          </a:xfrm>
        </p:spPr>
        <p:txBody>
          <a:bodyPr>
            <a:noAutofit/>
          </a:bodyPr>
          <a:lstStyle/>
          <a:p>
            <a:pPr>
              <a:lnSpc>
                <a:spcPts val="2500"/>
              </a:lnSpc>
            </a:pPr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Коммунальное сельскохозяйственное унитарное предприятие «Адаменки-Агро»</a:t>
            </a:r>
            <a:endParaRPr lang="ru-RU" sz="25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1"/>
          <p:cNvSpPr>
            <a:spLocks noGrp="1"/>
          </p:cNvSpPr>
          <p:nvPr>
            <p:ph idx="1"/>
          </p:nvPr>
        </p:nvSpPr>
        <p:spPr>
          <a:xfrm>
            <a:off x="458852" y="908721"/>
            <a:ext cx="8325444" cy="864096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u="sng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Объект</a:t>
            </a:r>
            <a:r>
              <a:rPr lang="ru-RU" sz="20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: </a:t>
            </a:r>
            <a:r>
              <a:rPr lang="be-BY" sz="2000" b="1" dirty="0" smtClean="0">
                <a:latin typeface="Times New Roman"/>
                <a:ea typeface="Calibri"/>
                <a:cs typeface="Times New Roman"/>
              </a:rPr>
              <a:t>телятн</a:t>
            </a:r>
            <a:r>
              <a:rPr lang="ru-RU" sz="2000" b="1" dirty="0" err="1" smtClean="0">
                <a:latin typeface="Times New Roman"/>
                <a:ea typeface="Calibri"/>
                <a:cs typeface="Times New Roman"/>
              </a:rPr>
              <a:t>ики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 (</a:t>
            </a:r>
            <a:r>
              <a:rPr lang="ru-RU" sz="2000" b="1" dirty="0" err="1" smtClean="0">
                <a:latin typeface="Times New Roman"/>
                <a:ea typeface="Calibri"/>
                <a:cs typeface="Times New Roman"/>
              </a:rPr>
              <a:t>инв.номер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 62, 63, 64),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i="1" dirty="0">
                <a:latin typeface="Times New Roman"/>
                <a:ea typeface="Calibri"/>
                <a:cs typeface="Times New Roman"/>
              </a:rPr>
              <a:t>Лиозненский район, </a:t>
            </a:r>
            <a:r>
              <a:rPr lang="ru-RU" sz="2000" i="1" dirty="0" err="1" smtClean="0">
                <a:latin typeface="Times New Roman"/>
                <a:ea typeface="Calibri"/>
                <a:cs typeface="Times New Roman"/>
              </a:rPr>
              <a:t>Лиозненский</a:t>
            </a:r>
            <a:r>
              <a:rPr lang="ru-RU" sz="2000" i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i="1" dirty="0">
                <a:latin typeface="Times New Roman"/>
                <a:ea typeface="Calibri"/>
                <a:cs typeface="Times New Roman"/>
              </a:rPr>
              <a:t>с/с, </a:t>
            </a:r>
            <a:r>
              <a:rPr lang="ru-RU" sz="2000" i="1" dirty="0" err="1" smtClean="0">
                <a:latin typeface="Times New Roman"/>
                <a:ea typeface="Calibri"/>
                <a:cs typeface="Times New Roman"/>
              </a:rPr>
              <a:t>д.Дрозды</a:t>
            </a:r>
            <a:endParaRPr lang="ru-RU" sz="2000" i="1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" name="8-конечная звезда 3"/>
          <p:cNvSpPr/>
          <p:nvPr/>
        </p:nvSpPr>
        <p:spPr>
          <a:xfrm>
            <a:off x="26804" y="0"/>
            <a:ext cx="1160820" cy="980728"/>
          </a:xfrm>
          <a:prstGeom prst="star8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prstClr val="black"/>
                </a:solidFill>
              </a:rPr>
              <a:t>1</a:t>
            </a:r>
            <a:r>
              <a:rPr lang="ru-RU" sz="2000" b="1" dirty="0" smtClean="0">
                <a:solidFill>
                  <a:prstClr val="black"/>
                </a:solidFill>
              </a:rPr>
              <a:t>6-18</a:t>
            </a:r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85779" y="4411934"/>
            <a:ext cx="3240360" cy="369332"/>
          </a:xfrm>
          <a:prstGeom prst="rect">
            <a:avLst/>
          </a:prstGeom>
          <a:solidFill>
            <a:srgbClr val="97CBFF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Общая площадь 2400,0 </a:t>
            </a:r>
            <a:r>
              <a:rPr lang="ru-RU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кв.м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D:\Документы\2025\РКС\ГРАФИКИ\2026 год\РКС\Адаменки-Агро\Фото\Новая папка\комплекс Дрозды\IMG_20251124_153855_1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4369604"/>
            <a:ext cx="3960440" cy="222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533143" y="6087854"/>
            <a:ext cx="4292996" cy="48167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2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списание (снос) </a:t>
            </a:r>
            <a:r>
              <a:rPr lang="ru-RU" sz="22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4</a:t>
            </a:r>
            <a:r>
              <a:rPr lang="ru-RU" sz="22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кв. 2027 г.</a:t>
            </a:r>
            <a:endParaRPr lang="ru-RU" sz="22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8113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Документы\2025\РКС\ГРАФИКИ\2026 год\РКС\Адаменки-Агро\Фото\коровник д.Якубовщина (инв567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0" t="22243" r="7013" b="28997"/>
          <a:stretch/>
        </p:blipFill>
        <p:spPr bwMode="auto">
          <a:xfrm>
            <a:off x="410669" y="1844824"/>
            <a:ext cx="8337796" cy="385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215727"/>
            <a:ext cx="8424935" cy="504056"/>
          </a:xfrm>
        </p:spPr>
        <p:txBody>
          <a:bodyPr>
            <a:noAutofit/>
          </a:bodyPr>
          <a:lstStyle/>
          <a:p>
            <a:pPr>
              <a:lnSpc>
                <a:spcPts val="2500"/>
              </a:lnSpc>
            </a:pPr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Коммунальное сельскохозяйственное унитарное предприятие «Адаменки-Агро»</a:t>
            </a:r>
            <a:endParaRPr lang="ru-RU" sz="25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1"/>
          <p:cNvSpPr>
            <a:spLocks noGrp="1"/>
          </p:cNvSpPr>
          <p:nvPr>
            <p:ph idx="1"/>
          </p:nvPr>
        </p:nvSpPr>
        <p:spPr>
          <a:xfrm>
            <a:off x="458852" y="908721"/>
            <a:ext cx="8325444" cy="864096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u="sng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Объект</a:t>
            </a:r>
            <a:r>
              <a:rPr lang="ru-RU" sz="20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: </a:t>
            </a:r>
            <a:r>
              <a:rPr lang="ru-RU" sz="2000" b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коровник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 (</a:t>
            </a:r>
            <a:r>
              <a:rPr lang="ru-RU" sz="2000" b="1" dirty="0" err="1" smtClean="0">
                <a:latin typeface="Times New Roman"/>
                <a:ea typeface="Calibri"/>
                <a:cs typeface="Times New Roman"/>
              </a:rPr>
              <a:t>инв.номер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 567),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i="1" dirty="0">
                <a:latin typeface="Times New Roman"/>
                <a:ea typeface="Calibri"/>
                <a:cs typeface="Times New Roman"/>
              </a:rPr>
              <a:t>Лиозненский район, </a:t>
            </a:r>
            <a:r>
              <a:rPr lang="ru-RU" sz="2000" i="1" dirty="0" err="1" smtClean="0">
                <a:latin typeface="Times New Roman"/>
                <a:ea typeface="Calibri"/>
                <a:cs typeface="Times New Roman"/>
              </a:rPr>
              <a:t>Яськовщинский</a:t>
            </a:r>
            <a:r>
              <a:rPr lang="ru-RU" sz="2000" i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i="1" dirty="0">
                <a:latin typeface="Times New Roman"/>
                <a:ea typeface="Calibri"/>
                <a:cs typeface="Times New Roman"/>
              </a:rPr>
              <a:t>с/с, </a:t>
            </a:r>
            <a:r>
              <a:rPr lang="ru-RU" sz="2000" i="1" dirty="0" err="1" smtClean="0">
                <a:latin typeface="Times New Roman"/>
                <a:ea typeface="Calibri"/>
                <a:cs typeface="Times New Roman"/>
              </a:rPr>
              <a:t>аг.Якубовщина</a:t>
            </a:r>
            <a:endParaRPr lang="ru-RU" sz="2000" i="1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" name="8-конечная звезда 3"/>
          <p:cNvSpPr/>
          <p:nvPr/>
        </p:nvSpPr>
        <p:spPr>
          <a:xfrm>
            <a:off x="26804" y="0"/>
            <a:ext cx="864096" cy="792088"/>
          </a:xfrm>
          <a:prstGeom prst="star8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 smtClean="0">
                <a:solidFill>
                  <a:prstClr val="black"/>
                </a:solidFill>
              </a:rPr>
              <a:t>19</a:t>
            </a:r>
            <a:endParaRPr lang="ru-RU" sz="3000" b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24128" y="4797152"/>
            <a:ext cx="3240360" cy="369332"/>
          </a:xfrm>
          <a:prstGeom prst="rect">
            <a:avLst/>
          </a:prstGeom>
          <a:solidFill>
            <a:srgbClr val="97CBFF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Общая площадь 900,0 </a:t>
            </a:r>
            <a:r>
              <a:rPr lang="ru-RU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кв.м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67744" y="5867608"/>
            <a:ext cx="4292996" cy="48167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2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списание (снос) </a:t>
            </a:r>
            <a:r>
              <a:rPr lang="ru-RU" sz="22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4</a:t>
            </a:r>
            <a:r>
              <a:rPr lang="ru-RU" sz="22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кв. 2027 г.</a:t>
            </a:r>
            <a:endParaRPr lang="ru-RU" sz="22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013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576064"/>
          </a:xfrm>
        </p:spPr>
        <p:txBody>
          <a:bodyPr>
            <a:noAutofit/>
          </a:bodyPr>
          <a:lstStyle/>
          <a:p>
            <a:pPr>
              <a:lnSpc>
                <a:spcPts val="2000"/>
              </a:lnSpc>
              <a:spcAft>
                <a:spcPts val="0"/>
              </a:spcAft>
            </a:pPr>
            <a:r>
              <a:rPr lang="ru-RU" sz="2000" b="1" dirty="0" smtClean="0">
                <a:latin typeface="Times New Roman"/>
                <a:ea typeface="Times New Roman"/>
              </a:rPr>
              <a:t>Перечень </a:t>
            </a:r>
            <a:r>
              <a:rPr lang="ru-RU" sz="2000" b="1" dirty="0">
                <a:latin typeface="Times New Roman"/>
                <a:ea typeface="Times New Roman"/>
              </a:rPr>
              <a:t>объектов недвижимого </a:t>
            </a:r>
            <a:r>
              <a:rPr lang="ru-RU" sz="2000" b="1" dirty="0" smtClean="0">
                <a:latin typeface="Times New Roman"/>
                <a:ea typeface="Times New Roman"/>
              </a:rPr>
              <a:t>имущества, находящихся в собственности </a:t>
            </a:r>
            <a:r>
              <a:rPr lang="ru-RU" sz="2000" b="1" dirty="0">
                <a:latin typeface="Times New Roman"/>
                <a:ea typeface="Times New Roman"/>
              </a:rPr>
              <a:t>Лиозненского </a:t>
            </a:r>
            <a:r>
              <a:rPr lang="ru-RU" sz="2000" b="1" dirty="0" smtClean="0">
                <a:latin typeface="Times New Roman"/>
                <a:ea typeface="Times New Roman"/>
              </a:rPr>
              <a:t>района, подлежащих сносу </a:t>
            </a:r>
            <a:endParaRPr lang="ru-RU" sz="2000" b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8912116"/>
              </p:ext>
            </p:extLst>
          </p:nvPr>
        </p:nvGraphicFramePr>
        <p:xfrm>
          <a:off x="179512" y="764704"/>
          <a:ext cx="8784977" cy="5976665"/>
        </p:xfrm>
        <a:graphic>
          <a:graphicData uri="http://schemas.openxmlformats.org/drawingml/2006/table">
            <a:tbl>
              <a:tblPr firstRow="1" firstCol="1" bandRow="1"/>
              <a:tblGrid>
                <a:gridCol w="3744416"/>
                <a:gridCol w="1024791"/>
                <a:gridCol w="1337409"/>
                <a:gridCol w="920540"/>
                <a:gridCol w="1757821"/>
              </a:tblGrid>
              <a:tr h="864762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Сведения о балансодержателе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и 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объекте недвижимого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имущества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316" marR="37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С какого времени не используется имущество (месяц, год)</a:t>
                      </a:r>
                    </a:p>
                  </a:txBody>
                  <a:tcPr marL="37316" marR="37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Общая площадь / неиспользуемая площадь имущества (кв. метров)</a:t>
                      </a:r>
                    </a:p>
                  </a:txBody>
                  <a:tcPr marL="37316" marR="37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Срок завершения сноса</a:t>
                      </a:r>
                    </a:p>
                  </a:txBody>
                  <a:tcPr marL="37316" marR="37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Лица, ответственные за вовлечение имущества в хозяйственный оборот (фамилия, имя, отчество, должность)</a:t>
                      </a:r>
                    </a:p>
                  </a:txBody>
                  <a:tcPr marL="37316" marR="37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FF"/>
                    </a:solidFill>
                  </a:tcPr>
                </a:tc>
              </a:tr>
              <a:tr h="320076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Отдел по образованию Лиозненского районного исполнительного </a:t>
                      </a: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комитета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37316" marR="373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5825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sng" dirty="0" smtClean="0">
                          <a:effectLst/>
                          <a:latin typeface="Times New Roman"/>
                          <a:ea typeface="Times New Roman"/>
                        </a:rPr>
                        <a:t>Мастерская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инв.номер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202/С-78069), 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Лиозненский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р-н, 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Яськовщинский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с/с, д. Колышки, ул. 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Лиозненская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1/1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сентябрь</a:t>
                      </a:r>
                    </a:p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2017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51,8 /</a:t>
                      </a:r>
                    </a:p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51,8</a:t>
                      </a:r>
                    </a:p>
                  </a:txBody>
                  <a:tcPr marL="68580" marR="68580" marT="0" marB="0" anchor="ctr"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квартал 2026 г.</a:t>
                      </a:r>
                    </a:p>
                  </a:txBody>
                  <a:tcPr marL="68580" marR="68580" marT="0" marB="0" anchor="ctr">
                    <a:solidFill>
                      <a:srgbClr val="DDEEFF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Начальник отдела Крутикова Е.В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.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DDEEFF"/>
                    </a:solidFill>
                  </a:tcPr>
                </a:tc>
              </a:tr>
              <a:tr h="356969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sng" dirty="0" smtClean="0">
                          <a:effectLst/>
                          <a:latin typeface="Times New Roman"/>
                          <a:ea typeface="Times New Roman"/>
                        </a:rPr>
                        <a:t>Школа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инв.номер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202/С-78071), 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Лиозненский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р-н, 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Яськовщинский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с/с, д. Колышки, ул. 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Лиозненская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сентябрь </a:t>
                      </a:r>
                    </a:p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2017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497,3 / </a:t>
                      </a:r>
                    </a:p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497,3</a:t>
                      </a:r>
                    </a:p>
                  </a:txBody>
                  <a:tcPr marL="68580" marR="68580" marT="0" marB="0" anchor="ctr"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Times New Roman"/>
                          <a:ea typeface="Times New Roman"/>
                        </a:rPr>
                        <a:t>3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квартал 2026 г.</a:t>
                      </a:r>
                    </a:p>
                  </a:txBody>
                  <a:tcPr marL="68580" marR="68580" marT="0" marB="0" anchor="ctr">
                    <a:solidFill>
                      <a:srgbClr val="DDEEFF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DDEEFF"/>
                    </a:solidFill>
                  </a:tcPr>
                </a:tc>
              </a:tr>
              <a:tr h="320076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Управление по сельскому хозяйству и продовольствию Лиозненского </a:t>
                      </a: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райисполкома</a:t>
                      </a:r>
                    </a:p>
                  </a:txBody>
                  <a:tcPr marL="37316" marR="373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5905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sng" dirty="0" smtClean="0">
                          <a:effectLst/>
                          <a:latin typeface="Times New Roman"/>
                          <a:ea typeface="Times New Roman"/>
                        </a:rPr>
                        <a:t>Телятник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инв.номер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101247), 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Лиозненский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р-н, 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Крынковский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с/с, 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д.Черныши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декабрь</a:t>
                      </a:r>
                    </a:p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2023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670,0 /</a:t>
                      </a:r>
                    </a:p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670,0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4 квартал 2026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 rowSpan="9"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Первый заместитель председателя - начальник управления 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Стежкин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Н.Н.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</a:tr>
              <a:tr h="411369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sng" dirty="0" smtClean="0">
                          <a:effectLst/>
                          <a:latin typeface="Times New Roman"/>
                          <a:ea typeface="Times New Roman"/>
                        </a:rPr>
                        <a:t>Телятник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инв.номер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101248), 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Лиозненский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р-н, 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Крынковский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с/с, 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д.Черныши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декабрь</a:t>
                      </a:r>
                    </a:p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2023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670,0 /</a:t>
                      </a:r>
                    </a:p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670,0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4 квартал 2026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</a:tr>
              <a:tr h="435893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sng" dirty="0" smtClean="0">
                          <a:effectLst/>
                          <a:latin typeface="Times New Roman"/>
                          <a:ea typeface="Times New Roman"/>
                        </a:rPr>
                        <a:t>Гаражные </a:t>
                      </a:r>
                      <a:r>
                        <a:rPr lang="ru-RU" sz="1100" b="1" u="sng" dirty="0">
                          <a:effectLst/>
                          <a:latin typeface="Times New Roman"/>
                          <a:ea typeface="Times New Roman"/>
                        </a:rPr>
                        <a:t>боксы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(инв. номер 101245), 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Лиозненский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р-н, 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Крынковский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с/с, 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аг.Крынки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декабрь</a:t>
                      </a:r>
                    </a:p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2023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280,0 /</a:t>
                      </a:r>
                    </a:p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280,0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4 квартал 2026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</a:tr>
              <a:tr h="411369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sng" dirty="0" smtClean="0">
                          <a:effectLst/>
                          <a:latin typeface="Times New Roman"/>
                          <a:ea typeface="Times New Roman"/>
                        </a:rPr>
                        <a:t>Комплекс </a:t>
                      </a:r>
                      <a:r>
                        <a:rPr lang="ru-RU" sz="1100" b="1" u="sng" dirty="0">
                          <a:effectLst/>
                          <a:latin typeface="Times New Roman"/>
                          <a:ea typeface="Times New Roman"/>
                        </a:rPr>
                        <a:t>на 600 голов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(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инв.номер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101250), 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Лиозненский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р-н, 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Крынковский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с/с, 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д.Черныши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декабрь</a:t>
                      </a:r>
                    </a:p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2023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3000,0 /</a:t>
                      </a:r>
                    </a:p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3000,0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4 квартал 2027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</a:tr>
              <a:tr h="411369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sng" dirty="0" smtClean="0">
                          <a:effectLst/>
                          <a:latin typeface="Times New Roman"/>
                          <a:ea typeface="Times New Roman"/>
                        </a:rPr>
                        <a:t>Склад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(инв. номер 101244), 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Лиозненский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р-н, 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Крынковский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с/с, 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аг.Крынки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декабрь</a:t>
                      </a:r>
                    </a:p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2023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186,0 /</a:t>
                      </a:r>
                    </a:p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186,0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4 квартал 2027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</a:tr>
              <a:tr h="411369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sng" dirty="0" smtClean="0">
                          <a:effectLst/>
                          <a:latin typeface="Times New Roman"/>
                          <a:ea typeface="Times New Roman"/>
                        </a:rPr>
                        <a:t>Водозабор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инв.номер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101256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), </a:t>
                      </a:r>
                      <a:r>
                        <a:rPr lang="ru-RU" sz="1100" dirty="0" err="1" smtClean="0">
                          <a:effectLst/>
                          <a:latin typeface="Times New Roman"/>
                          <a:ea typeface="Times New Roman"/>
                        </a:rPr>
                        <a:t>Лиозненский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р-н, 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Крынковский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с/с, 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д.Черныши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декабрь</a:t>
                      </a:r>
                    </a:p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2023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-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4 квартал 2027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</a:tr>
              <a:tr h="411369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sng" dirty="0" smtClean="0">
                          <a:effectLst/>
                          <a:latin typeface="Times New Roman"/>
                          <a:ea typeface="Times New Roman"/>
                        </a:rPr>
                        <a:t>Коровник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инв.номер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101246), 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Лиозненский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р-н, 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Крынковский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с/с, 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д.Иваньково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декабрь</a:t>
                      </a:r>
                    </a:p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2023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1610,0 /</a:t>
                      </a:r>
                    </a:p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1610,0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4 квартал 2027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</a:tr>
              <a:tr h="411369">
                <a:tc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sng" dirty="0" smtClean="0">
                          <a:effectLst/>
                          <a:latin typeface="Times New Roman"/>
                          <a:ea typeface="Times New Roman"/>
                        </a:rPr>
                        <a:t>Телятник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инв.номер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101249),</a:t>
                      </a:r>
                    </a:p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Лиозненский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р-н, 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Крынковский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с/с, 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д.Ордеж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декабрь</a:t>
                      </a:r>
                    </a:p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2023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1080,0 /</a:t>
                      </a:r>
                    </a:p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1080,0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4 квартал 2027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</a:tr>
              <a:tr h="478945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sng" dirty="0" err="1" smtClean="0">
                          <a:effectLst/>
                          <a:latin typeface="Times New Roman"/>
                          <a:ea typeface="Times New Roman"/>
                        </a:rPr>
                        <a:t>Лядоуня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инв.номер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1340238), </a:t>
                      </a: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Лиозненский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район, 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Лиозненский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с/с, 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аг.Адаменки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пер.Заречный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, 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сентябрь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2024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147,5 /                 147,5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4 квартал 2027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586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Документы\2025\РКС\ГРАФИКИ\2026 год\РКС\Адаменки-Агро\Фото\телятник мастерские Д.Якубовщина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4" b="41219"/>
          <a:stretch/>
        </p:blipFill>
        <p:spPr bwMode="auto">
          <a:xfrm>
            <a:off x="611559" y="2106444"/>
            <a:ext cx="8052199" cy="30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215727"/>
            <a:ext cx="8424935" cy="504056"/>
          </a:xfrm>
        </p:spPr>
        <p:txBody>
          <a:bodyPr>
            <a:noAutofit/>
          </a:bodyPr>
          <a:lstStyle/>
          <a:p>
            <a:pPr>
              <a:lnSpc>
                <a:spcPts val="2500"/>
              </a:lnSpc>
            </a:pPr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Коммунальное сельскохозяйственное унитарное предприятие «Адаменки-Агро»</a:t>
            </a:r>
            <a:endParaRPr lang="ru-RU" sz="25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1"/>
          <p:cNvSpPr>
            <a:spLocks noGrp="1"/>
          </p:cNvSpPr>
          <p:nvPr>
            <p:ph idx="1"/>
          </p:nvPr>
        </p:nvSpPr>
        <p:spPr>
          <a:xfrm>
            <a:off x="458852" y="908721"/>
            <a:ext cx="8325444" cy="864096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u="sng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Объект</a:t>
            </a:r>
            <a:r>
              <a:rPr lang="ru-RU" sz="2000" b="1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: </a:t>
            </a:r>
            <a:r>
              <a:rPr lang="ru-RU" sz="2000" b="1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телятник-мастерские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 (</a:t>
            </a:r>
            <a:r>
              <a:rPr lang="ru-RU" sz="2000" b="1" dirty="0" err="1" smtClean="0">
                <a:latin typeface="Times New Roman"/>
                <a:ea typeface="Calibri"/>
                <a:cs typeface="Times New Roman"/>
              </a:rPr>
              <a:t>инв.номер</a:t>
            </a: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 7),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i="1" dirty="0">
                <a:latin typeface="Times New Roman"/>
                <a:ea typeface="Calibri"/>
                <a:cs typeface="Times New Roman"/>
              </a:rPr>
              <a:t>Лиозненский район, </a:t>
            </a:r>
            <a:r>
              <a:rPr lang="ru-RU" sz="2000" i="1" dirty="0" err="1" smtClean="0">
                <a:latin typeface="Times New Roman"/>
                <a:ea typeface="Calibri"/>
                <a:cs typeface="Times New Roman"/>
              </a:rPr>
              <a:t>Яськовщинский</a:t>
            </a:r>
            <a:r>
              <a:rPr lang="ru-RU" sz="2000" i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i="1" dirty="0">
                <a:latin typeface="Times New Roman"/>
                <a:ea typeface="Calibri"/>
                <a:cs typeface="Times New Roman"/>
              </a:rPr>
              <a:t>с/с, </a:t>
            </a:r>
            <a:r>
              <a:rPr lang="ru-RU" sz="2000" i="1" dirty="0" err="1" smtClean="0">
                <a:latin typeface="Times New Roman"/>
                <a:ea typeface="Calibri"/>
                <a:cs typeface="Times New Roman"/>
              </a:rPr>
              <a:t>аг.Якубовщина</a:t>
            </a:r>
            <a:endParaRPr lang="ru-RU" sz="2000" i="1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" name="8-конечная звезда 3"/>
          <p:cNvSpPr/>
          <p:nvPr/>
        </p:nvSpPr>
        <p:spPr>
          <a:xfrm>
            <a:off x="26804" y="0"/>
            <a:ext cx="864096" cy="792088"/>
          </a:xfrm>
          <a:prstGeom prst="star8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 smtClean="0">
                <a:solidFill>
                  <a:prstClr val="black"/>
                </a:solidFill>
              </a:rPr>
              <a:t>20</a:t>
            </a:r>
            <a:endParaRPr lang="ru-RU" sz="3000" b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6136" y="4564173"/>
            <a:ext cx="3240360" cy="369332"/>
          </a:xfrm>
          <a:prstGeom prst="rect">
            <a:avLst/>
          </a:prstGeom>
          <a:solidFill>
            <a:srgbClr val="97CBFF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Общая площадь 800,0 </a:t>
            </a:r>
            <a:r>
              <a:rPr lang="ru-RU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кв.м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67744" y="5867608"/>
            <a:ext cx="4292996" cy="48167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2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списание (снос) </a:t>
            </a:r>
            <a:r>
              <a:rPr lang="ru-RU" sz="22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4</a:t>
            </a:r>
            <a:r>
              <a:rPr lang="ru-RU" sz="22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кв. 2027 г.</a:t>
            </a:r>
            <a:endParaRPr lang="ru-RU" sz="22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9095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40960" cy="576064"/>
          </a:xfrm>
        </p:spPr>
        <p:txBody>
          <a:bodyPr>
            <a:noAutofit/>
          </a:bodyPr>
          <a:lstStyle/>
          <a:p>
            <a:pPr>
              <a:lnSpc>
                <a:spcPts val="2000"/>
              </a:lnSpc>
              <a:spcAft>
                <a:spcPts val="0"/>
              </a:spcAft>
            </a:pPr>
            <a:r>
              <a:rPr lang="ru-RU" sz="2000" b="1" dirty="0" smtClean="0">
                <a:latin typeface="Times New Roman"/>
                <a:ea typeface="Times New Roman"/>
              </a:rPr>
              <a:t>Перечень </a:t>
            </a:r>
            <a:r>
              <a:rPr lang="ru-RU" sz="2000" b="1" dirty="0">
                <a:latin typeface="Times New Roman"/>
                <a:ea typeface="Times New Roman"/>
              </a:rPr>
              <a:t>объектов недвижимого </a:t>
            </a:r>
            <a:r>
              <a:rPr lang="ru-RU" sz="2000" b="1" dirty="0" smtClean="0">
                <a:latin typeface="Times New Roman"/>
                <a:ea typeface="Times New Roman"/>
              </a:rPr>
              <a:t>имущества, находящихся в собственности </a:t>
            </a:r>
            <a:r>
              <a:rPr lang="ru-RU" sz="2000" b="1" dirty="0">
                <a:latin typeface="Times New Roman"/>
                <a:ea typeface="Times New Roman"/>
              </a:rPr>
              <a:t>Лиозненского </a:t>
            </a:r>
            <a:r>
              <a:rPr lang="ru-RU" sz="2000" b="1" dirty="0" smtClean="0">
                <a:latin typeface="Times New Roman"/>
                <a:ea typeface="Times New Roman"/>
              </a:rPr>
              <a:t>района, подлежащих сносу </a:t>
            </a:r>
            <a:endParaRPr lang="ru-RU" sz="2000" b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9499629"/>
              </p:ext>
            </p:extLst>
          </p:nvPr>
        </p:nvGraphicFramePr>
        <p:xfrm>
          <a:off x="251520" y="764704"/>
          <a:ext cx="8784977" cy="4473388"/>
        </p:xfrm>
        <a:graphic>
          <a:graphicData uri="http://schemas.openxmlformats.org/drawingml/2006/table">
            <a:tbl>
              <a:tblPr firstRow="1" firstCol="1" bandRow="1"/>
              <a:tblGrid>
                <a:gridCol w="3744416"/>
                <a:gridCol w="1024791"/>
                <a:gridCol w="1207457"/>
                <a:gridCol w="1152128"/>
                <a:gridCol w="1656185"/>
              </a:tblGrid>
              <a:tr h="864096"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Сведения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о балансодержателе и объекте 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недвижимого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имущества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316" marR="37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С какого времени не используется имущество (месяц, год)</a:t>
                      </a:r>
                    </a:p>
                  </a:txBody>
                  <a:tcPr marL="37316" marR="37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Общая площадь / неиспользуемая площадь имущества (кв. метров)</a:t>
                      </a:r>
                    </a:p>
                  </a:txBody>
                  <a:tcPr marL="37316" marR="37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Срок завершения сноса</a:t>
                      </a:r>
                    </a:p>
                  </a:txBody>
                  <a:tcPr marL="37316" marR="37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Лица, ответственные за вовлечение имущества в хозяйственный оборот (фамилия, имя, отчество, должность)</a:t>
                      </a:r>
                    </a:p>
                  </a:txBody>
                  <a:tcPr marL="37316" marR="3731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FF"/>
                    </a:solidFill>
                  </a:tcPr>
                </a:tc>
              </a:tr>
              <a:tr h="288032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/>
                          <a:ea typeface="Times New Roman"/>
                        </a:rPr>
                        <a:t>Коммунальное сельскохозяйственное унитарное предприятие «Адаменки-Агро» </a:t>
                      </a:r>
                    </a:p>
                  </a:txBody>
                  <a:tcPr marL="37316" marR="373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D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sng" dirty="0" smtClean="0">
                          <a:effectLst/>
                          <a:latin typeface="Times New Roman"/>
                          <a:ea typeface="Times New Roman"/>
                        </a:rPr>
                        <a:t>Коровник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инв.номер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3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), </a:t>
                      </a:r>
                      <a:r>
                        <a:rPr lang="ru-RU" sz="1100" dirty="0" err="1" smtClean="0">
                          <a:effectLst/>
                          <a:latin typeface="Times New Roman"/>
                          <a:ea typeface="Times New Roman"/>
                        </a:rPr>
                        <a:t>Лиозненский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р-н, 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Яськовщинский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с/с, 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аг.Якубовщина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ноябрь 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2024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900,0 / 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900,0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4 квартал 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202</a:t>
                      </a:r>
                      <a:r>
                        <a:rPr lang="en-US" sz="1100" dirty="0" smtClean="0">
                          <a:effectLst/>
                          <a:latin typeface="Times New Roman"/>
                          <a:ea typeface="Times New Roman"/>
                        </a:rPr>
                        <a:t>7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 rowSpan="9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Директор 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Литяго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С.А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.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</a:tr>
              <a:tr h="337552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sng" dirty="0" smtClean="0">
                          <a:effectLst/>
                          <a:latin typeface="Times New Roman"/>
                          <a:ea typeface="Times New Roman"/>
                        </a:rPr>
                        <a:t>Коровник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инв.номер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4)</a:t>
                      </a: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Лиозненский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р-н, 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Яськовщинский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с/с, 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аг.Якубовщина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ноябрь 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2024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900,0 / 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900,0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4 квартал 2027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sng" dirty="0" smtClean="0">
                          <a:effectLst/>
                          <a:latin typeface="Times New Roman"/>
                          <a:ea typeface="Times New Roman"/>
                        </a:rPr>
                        <a:t>Телятник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инв.номер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2)</a:t>
                      </a: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Лиозненский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р-н, 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Яськовщинский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с/с, 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аг.Якубовщина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ноябрь 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2024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800,0 / 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800,0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4 квартал 2027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</a:tr>
              <a:tr h="312792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sng" dirty="0" smtClean="0">
                          <a:effectLst/>
                          <a:latin typeface="Times New Roman"/>
                          <a:ea typeface="Times New Roman"/>
                        </a:rPr>
                        <a:t>Телятник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инв.номер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1)</a:t>
                      </a: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Лиозненский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р-н, 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Яськовщинский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с/с, 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аг.Якубовщина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ноябрь 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2024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800,0 / 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800,0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4 квартал 2027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</a:tr>
              <a:tr h="349712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sng" dirty="0" smtClean="0">
                          <a:effectLst/>
                          <a:latin typeface="Times New Roman"/>
                          <a:ea typeface="Times New Roman"/>
                        </a:rPr>
                        <a:t>Телятник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инв.номер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62)</a:t>
                      </a: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Лиозненский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р-н, 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Лиозненский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с/с, 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д.Дрозды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август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2014 г.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800,0 / 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800,0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4 квартал 2027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</a:tr>
              <a:tr h="313512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sng" dirty="0" smtClean="0">
                          <a:effectLst/>
                          <a:latin typeface="Times New Roman"/>
                          <a:ea typeface="Times New Roman"/>
                        </a:rPr>
                        <a:t>Телятник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инв.номер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63) </a:t>
                      </a: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Лиозненский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р-н, 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Лиозненский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с/с, 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д.Дрозды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август 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2014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800,0 / 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800,0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4 квартал 2027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</a:tr>
              <a:tr h="34932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sng" dirty="0" smtClean="0">
                          <a:effectLst/>
                          <a:latin typeface="Times New Roman"/>
                          <a:ea typeface="Times New Roman"/>
                        </a:rPr>
                        <a:t>Телятник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инв.номер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64) </a:t>
                      </a:r>
                    </a:p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Лиозненский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р-н, 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Лиозненский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с/с, 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д.Дрозды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август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2014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800,0 / 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800,0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4 квартал 2027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</a:tr>
              <a:tr h="38336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sng" dirty="0" smtClean="0">
                          <a:effectLst/>
                          <a:latin typeface="Times New Roman"/>
                          <a:ea typeface="Times New Roman"/>
                        </a:rPr>
                        <a:t>Коровник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инв.номер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567), 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Лиозненский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р-н, 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Яськовщинский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с/с, </a:t>
                      </a:r>
                      <a:r>
                        <a:rPr lang="ru-RU" sz="1100" dirty="0" err="1" smtClean="0">
                          <a:effectLst/>
                          <a:latin typeface="Times New Roman"/>
                          <a:ea typeface="Times New Roman"/>
                        </a:rPr>
                        <a:t>аг.Якубовщина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май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2024 г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.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900,0 /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900,0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4 квартал 2027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 b="1" u="sng" dirty="0" smtClean="0">
                          <a:effectLst/>
                          <a:latin typeface="Times New Roman"/>
                          <a:ea typeface="Times New Roman"/>
                        </a:rPr>
                        <a:t>Телятник-мастерские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инв.номер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7), 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Лиозненский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р-н, </a:t>
                      </a:r>
                      <a:r>
                        <a:rPr lang="ru-RU" sz="1100" dirty="0" err="1">
                          <a:effectLst/>
                          <a:latin typeface="Times New Roman"/>
                          <a:ea typeface="Times New Roman"/>
                        </a:rPr>
                        <a:t>Яськовщинский</a:t>
                      </a:r>
                      <a:r>
                        <a:rPr lang="ru-RU" sz="1100" dirty="0">
                          <a:effectLst/>
                          <a:latin typeface="Times New Roman"/>
                          <a:ea typeface="Times New Roman"/>
                        </a:rPr>
                        <a:t> с/с, </a:t>
                      </a:r>
                      <a:r>
                        <a:rPr lang="ru-RU" sz="1100" dirty="0" err="1" smtClean="0">
                          <a:effectLst/>
                          <a:latin typeface="Times New Roman"/>
                          <a:ea typeface="Times New Roman"/>
                        </a:rPr>
                        <a:t>аг.Якубовщина</a:t>
                      </a: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ноябрь 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2024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800,0 / </a:t>
                      </a: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800,0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</a:rPr>
                        <a:t>4 квартал 2027 г.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EFF"/>
                    </a:solidFill>
                  </a:tcPr>
                </a:tc>
              </a:tr>
              <a:tr h="49306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/>
                          <a:ea typeface="Times New Roman"/>
                        </a:rPr>
                        <a:t>Итого:</a:t>
                      </a:r>
                    </a:p>
                  </a:txBody>
                  <a:tcPr marL="37316" marR="373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/>
                          <a:ea typeface="Times New Roman"/>
                        </a:rPr>
                        <a:t>х</a:t>
                      </a:r>
                    </a:p>
                  </a:txBody>
                  <a:tcPr marL="37316" marR="373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/>
                          <a:ea typeface="Times New Roman"/>
                        </a:rPr>
                        <a:t>15692,6/</a:t>
                      </a:r>
                      <a:endParaRPr lang="ru-RU" sz="130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 smtClean="0">
                          <a:effectLst/>
                          <a:latin typeface="Times New Roman"/>
                          <a:ea typeface="Times New Roman"/>
                        </a:rPr>
                        <a:t>15692,6</a:t>
                      </a:r>
                      <a:endParaRPr lang="ru-RU" sz="13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7316" marR="373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/>
                          <a:ea typeface="Times New Roman"/>
                        </a:rPr>
                        <a:t>х</a:t>
                      </a:r>
                    </a:p>
                  </a:txBody>
                  <a:tcPr marL="37316" marR="373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  <a:latin typeface="Times New Roman"/>
                          <a:ea typeface="Times New Roman"/>
                        </a:rPr>
                        <a:t>х</a:t>
                      </a:r>
                    </a:p>
                  </a:txBody>
                  <a:tcPr marL="37316" marR="3731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7CBFF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97990" y="5556865"/>
            <a:ext cx="45365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">
              <a:defRPr/>
            </a:pPr>
            <a:r>
              <a:rPr lang="ru-RU" sz="15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Итого</a:t>
            </a:r>
            <a:r>
              <a:rPr lang="ru-RU" sz="15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объектов, подлежащих сносу:</a:t>
            </a:r>
            <a:endParaRPr lang="ru-RU" sz="15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">
              <a:defRPr/>
            </a:pPr>
            <a:r>
              <a:rPr lang="ru-RU" sz="1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15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2026 год </a:t>
            </a:r>
            <a:r>
              <a:rPr lang="ru-RU" sz="15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5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5, </a:t>
            </a:r>
            <a:endParaRPr lang="ru-RU" sz="15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">
              <a:defRPr/>
            </a:pPr>
            <a:r>
              <a:rPr lang="ru-RU" sz="15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ru-RU" sz="15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2027 год </a:t>
            </a:r>
            <a:r>
              <a:rPr lang="ru-RU" sz="15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5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endParaRPr lang="ru-RU" sz="15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80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116221"/>
            <a:ext cx="8280920" cy="602377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</a:rPr>
              <a:t>Отдел по образованию Лиозненского райисполкома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8-конечная звезда 5"/>
          <p:cNvSpPr/>
          <p:nvPr/>
        </p:nvSpPr>
        <p:spPr>
          <a:xfrm>
            <a:off x="52492" y="21366"/>
            <a:ext cx="991116" cy="792088"/>
          </a:xfrm>
          <a:prstGeom prst="star8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 smtClean="0">
                <a:solidFill>
                  <a:prstClr val="black"/>
                </a:solidFill>
              </a:rPr>
              <a:t>1,2</a:t>
            </a:r>
            <a:endParaRPr lang="ru-RU" sz="3000" b="1" dirty="0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06493" y="6239781"/>
            <a:ext cx="4304892" cy="48167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2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</a:t>
            </a:r>
            <a:r>
              <a:rPr lang="ru-RU" sz="22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писание (снос) 3 </a:t>
            </a:r>
            <a:r>
              <a:rPr lang="ru-RU" sz="22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кв. </a:t>
            </a:r>
            <a:r>
              <a:rPr lang="ru-RU" sz="22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2026 </a:t>
            </a:r>
            <a:r>
              <a:rPr lang="ru-RU" sz="220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г.</a:t>
            </a:r>
            <a:endParaRPr lang="ru-RU" sz="22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1" name="Объект 1"/>
          <p:cNvSpPr txBox="1">
            <a:spLocks/>
          </p:cNvSpPr>
          <p:nvPr/>
        </p:nvSpPr>
        <p:spPr>
          <a:xfrm>
            <a:off x="419715" y="790682"/>
            <a:ext cx="8641920" cy="959362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ru-RU" sz="4200" b="1" dirty="0" smtClean="0">
                <a:latin typeface="Times New Roman"/>
                <a:ea typeface="Calibri"/>
                <a:cs typeface="Times New Roman"/>
              </a:rPr>
              <a:t>Капитальные строения: 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ru-RU" sz="4200" b="1" dirty="0" smtClean="0">
                <a:latin typeface="Times New Roman"/>
                <a:ea typeface="Calibri"/>
                <a:cs typeface="Times New Roman"/>
              </a:rPr>
              <a:t>- мастерская (</a:t>
            </a:r>
            <a:r>
              <a:rPr lang="ru-RU" sz="4200" b="1" dirty="0" err="1" smtClean="0">
                <a:latin typeface="Times New Roman"/>
                <a:ea typeface="Calibri"/>
                <a:cs typeface="Times New Roman"/>
              </a:rPr>
              <a:t>инв.номер</a:t>
            </a:r>
            <a:r>
              <a:rPr lang="ru-RU" sz="4200" b="1" dirty="0" smtClean="0">
                <a:latin typeface="Times New Roman"/>
                <a:ea typeface="Calibri"/>
                <a:cs typeface="Times New Roman"/>
              </a:rPr>
              <a:t> 202/С-78069) </a:t>
            </a:r>
            <a:endParaRPr lang="ru-RU" sz="4200" b="1" dirty="0" smtClean="0">
              <a:latin typeface="Calibri"/>
              <a:ea typeface="Calibri"/>
              <a:cs typeface="Times New Roman"/>
            </a:endParaRPr>
          </a:p>
          <a:p>
            <a:pPr marL="0" indent="0">
              <a:lnSpc>
                <a:spcPts val="22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ru-RU" sz="4200" i="1" dirty="0" smtClean="0">
                <a:latin typeface="Times New Roman"/>
                <a:ea typeface="Calibri"/>
                <a:cs typeface="Times New Roman"/>
              </a:rPr>
              <a:t>  </a:t>
            </a:r>
            <a:r>
              <a:rPr lang="ru-RU" sz="4200" i="1" dirty="0" err="1" smtClean="0">
                <a:latin typeface="Times New Roman"/>
                <a:ea typeface="Calibri"/>
                <a:cs typeface="Times New Roman"/>
              </a:rPr>
              <a:t>Лиозненский</a:t>
            </a:r>
            <a:r>
              <a:rPr lang="ru-RU" sz="4200" i="1" dirty="0" smtClean="0">
                <a:latin typeface="Times New Roman"/>
                <a:ea typeface="Calibri"/>
                <a:cs typeface="Times New Roman"/>
              </a:rPr>
              <a:t> район, </a:t>
            </a:r>
            <a:r>
              <a:rPr lang="ru-RU" sz="4200" i="1" dirty="0" err="1" smtClean="0">
                <a:latin typeface="Times New Roman"/>
                <a:ea typeface="Calibri"/>
                <a:cs typeface="Times New Roman"/>
              </a:rPr>
              <a:t>Яськовщинский</a:t>
            </a:r>
            <a:r>
              <a:rPr lang="ru-RU" sz="4200" i="1" dirty="0" smtClean="0">
                <a:latin typeface="Times New Roman"/>
                <a:ea typeface="Calibri"/>
                <a:cs typeface="Times New Roman"/>
              </a:rPr>
              <a:t> с/с, д. Колышки, ул. </a:t>
            </a:r>
            <a:r>
              <a:rPr lang="ru-RU" sz="4200" i="1" dirty="0" err="1" smtClean="0">
                <a:latin typeface="Times New Roman"/>
                <a:ea typeface="Calibri"/>
                <a:cs typeface="Times New Roman"/>
              </a:rPr>
              <a:t>Лиозненская</a:t>
            </a:r>
            <a:r>
              <a:rPr lang="ru-RU" sz="4200" i="1" dirty="0" smtClean="0">
                <a:latin typeface="Times New Roman"/>
                <a:ea typeface="Calibri"/>
                <a:cs typeface="Times New Roman"/>
              </a:rPr>
              <a:t> 1/1</a:t>
            </a:r>
            <a:endParaRPr lang="ru-RU" sz="4200" dirty="0" smtClean="0">
              <a:latin typeface="Calibri"/>
              <a:ea typeface="Calibri"/>
              <a:cs typeface="Times New Roman"/>
            </a:endParaRPr>
          </a:p>
          <a:p>
            <a:pPr marL="0" indent="0" algn="ctr">
              <a:lnSpc>
                <a:spcPts val="1900"/>
              </a:lnSpc>
              <a:spcBef>
                <a:spcPts val="0"/>
              </a:spcBef>
              <a:buFont typeface="Arial" pitchFamily="34" charset="0"/>
              <a:buNone/>
            </a:pPr>
            <a:endParaRPr lang="ru-RU" dirty="0"/>
          </a:p>
        </p:txBody>
      </p:sp>
      <p:sp>
        <p:nvSpPr>
          <p:cNvPr id="13" name="Объект 1"/>
          <p:cNvSpPr txBox="1">
            <a:spLocks/>
          </p:cNvSpPr>
          <p:nvPr/>
        </p:nvSpPr>
        <p:spPr>
          <a:xfrm>
            <a:off x="272864" y="3785568"/>
            <a:ext cx="8547607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ru-RU" sz="20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 школа (</a:t>
            </a:r>
            <a:r>
              <a:rPr lang="ru-RU" sz="2000" b="1" dirty="0" err="1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инв.номер</a:t>
            </a:r>
            <a:r>
              <a:rPr lang="ru-RU" sz="20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202/С-78071) </a:t>
            </a:r>
            <a:endParaRPr lang="ru-RU" sz="2000" b="1" dirty="0" smtClean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0" indent="0">
              <a:lnSpc>
                <a:spcPts val="2200"/>
              </a:lnSpc>
              <a:spcBef>
                <a:spcPts val="0"/>
              </a:spcBef>
              <a:buNone/>
            </a:pPr>
            <a:r>
              <a:rPr lang="ru-RU" sz="2000" i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 </a:t>
            </a:r>
            <a:r>
              <a:rPr lang="ru-RU" sz="2000" i="1" dirty="0" err="1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Лиозненский</a:t>
            </a:r>
            <a:r>
              <a:rPr lang="ru-RU" sz="2000" i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000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район, </a:t>
            </a:r>
            <a:r>
              <a:rPr lang="ru-RU" sz="2000" i="1" dirty="0" err="1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Яськовщинский</a:t>
            </a:r>
            <a:r>
              <a:rPr lang="ru-RU" sz="2000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с/с, д. Колышки,</a:t>
            </a:r>
            <a:r>
              <a:rPr lang="ru-RU" sz="2000" i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 ул. </a:t>
            </a:r>
            <a:r>
              <a:rPr lang="ru-RU" sz="2000" i="1" dirty="0" err="1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Лиозненская</a:t>
            </a:r>
            <a:r>
              <a:rPr lang="ru-RU" sz="2000" i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, 1</a:t>
            </a:r>
          </a:p>
          <a:p>
            <a:pPr marL="0" indent="0" algn="ctr">
              <a:lnSpc>
                <a:spcPts val="1900"/>
              </a:lnSpc>
              <a:spcBef>
                <a:spcPts val="0"/>
              </a:spcBef>
              <a:buFont typeface="Arial" pitchFamily="34" charset="0"/>
              <a:buNone/>
            </a:pPr>
            <a:endParaRPr lang="ru-RU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3663814" y="1916832"/>
            <a:ext cx="3118649" cy="369332"/>
          </a:xfrm>
          <a:prstGeom prst="rect">
            <a:avLst/>
          </a:prstGeom>
          <a:solidFill>
            <a:srgbClr val="97CBFF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Общая площадь 51,8 </a:t>
            </a:r>
            <a:r>
              <a:rPr lang="ru-RU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кв.м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Документы\2025\РКС\ФОТО\Колышки ШКОЛА\IMG-4167b8b49be7303766d6612e886fcda6-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0" t="26194" r="8940" b="8337"/>
          <a:stretch/>
        </p:blipFill>
        <p:spPr bwMode="auto">
          <a:xfrm>
            <a:off x="608886" y="1710439"/>
            <a:ext cx="2867451" cy="207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Документы\2025\РКС\ФОТО\Колышки ШКОЛА\IMG-5a88f28c23809977b986cdc3abfe0984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86" y="4433640"/>
            <a:ext cx="3054928" cy="229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Документы\2025\РКС\ФОТО\Колышки ШКОЛА\IMG-5d749be74210a79572d37a1aaf8c134e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337" y="4433640"/>
            <a:ext cx="2316399" cy="173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80112" y="4725144"/>
            <a:ext cx="3118649" cy="369332"/>
          </a:xfrm>
          <a:prstGeom prst="rect">
            <a:avLst/>
          </a:prstGeom>
          <a:solidFill>
            <a:srgbClr val="97CBFF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Общая площадь 497,3 </a:t>
            </a:r>
            <a:r>
              <a:rPr lang="ru-RU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кв.м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26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1"/>
          <p:cNvSpPr>
            <a:spLocks noGrp="1"/>
          </p:cNvSpPr>
          <p:nvPr>
            <p:ph idx="1"/>
          </p:nvPr>
        </p:nvSpPr>
        <p:spPr>
          <a:xfrm>
            <a:off x="539552" y="836712"/>
            <a:ext cx="8301656" cy="856692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u="sng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Объект:</a:t>
            </a:r>
            <a:r>
              <a:rPr lang="ru-RU" sz="2200" b="1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телятник </a:t>
            </a:r>
            <a:r>
              <a:rPr lang="ru-RU" sz="2200" b="1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(</a:t>
            </a:r>
            <a:r>
              <a:rPr lang="ru-RU" sz="2200" b="1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инв.номер</a:t>
            </a:r>
            <a:r>
              <a:rPr lang="ru-RU" sz="2200" b="1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101247)</a:t>
            </a:r>
            <a:endParaRPr lang="ru-RU" sz="2200" b="1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i="1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Витебская область, </a:t>
            </a:r>
            <a:r>
              <a:rPr lang="ru-RU" sz="2200" i="1" dirty="0" err="1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Лиозненский</a:t>
            </a:r>
            <a:r>
              <a:rPr lang="ru-RU" sz="2200" i="1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200" i="1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р-н, </a:t>
            </a:r>
            <a:r>
              <a:rPr lang="ru-RU" sz="2200" i="1" dirty="0" err="1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д.Черныши</a:t>
            </a:r>
            <a:endParaRPr lang="ru-RU" sz="2200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algn="ctr">
              <a:spcBef>
                <a:spcPts val="0"/>
              </a:spcBef>
              <a:spcAft>
                <a:spcPts val="0"/>
              </a:spcAft>
            </a:pPr>
            <a:endParaRPr lang="ru-RU" sz="2000" b="1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" name="8-конечная звезда 3"/>
          <p:cNvSpPr/>
          <p:nvPr/>
        </p:nvSpPr>
        <p:spPr>
          <a:xfrm>
            <a:off x="107504" y="116632"/>
            <a:ext cx="864096" cy="792088"/>
          </a:xfrm>
          <a:prstGeom prst="star8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 smtClean="0">
                <a:solidFill>
                  <a:prstClr val="black"/>
                </a:solidFill>
              </a:rPr>
              <a:t>3</a:t>
            </a:r>
            <a:endParaRPr lang="ru-RU" sz="3000" b="1" dirty="0">
              <a:solidFill>
                <a:prstClr val="black"/>
              </a:solidFill>
            </a:endParaRPr>
          </a:p>
        </p:txBody>
      </p:sp>
      <p:pic>
        <p:nvPicPr>
          <p:cNvPr id="14338" name="Picture 2" descr="D:\Документы\2023\РКС\ФОТО\НЕИСПОЛЬЗУЕМЫЕ\РКС\Фото Крынки 2\Телятник Черныши №77 ф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7" b="29234"/>
          <a:stretch/>
        </p:blipFill>
        <p:spPr bwMode="auto">
          <a:xfrm>
            <a:off x="289076" y="1700808"/>
            <a:ext cx="3581400" cy="26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D:\Документы\2023\РКС\ФОТО\НЕИСПОЛЬЗУЕМЫЕ\РКС\Фото Крынки 2\Телятник Черныши №77 ф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8" b="31486"/>
          <a:stretch/>
        </p:blipFill>
        <p:spPr bwMode="auto">
          <a:xfrm>
            <a:off x="4765414" y="1700808"/>
            <a:ext cx="4128216" cy="261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D:\Документы\2023\РКС\ФОТО\НЕИСПОЛЬЗУЕМЫЕ\РКС\Фото Крынки 2\Телятник Черныши №77 ф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6" b="39013"/>
          <a:stretch/>
        </p:blipFill>
        <p:spPr bwMode="auto">
          <a:xfrm>
            <a:off x="2736961" y="3933056"/>
            <a:ext cx="3581400" cy="26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701274" y="1948190"/>
            <a:ext cx="3240360" cy="369332"/>
          </a:xfrm>
          <a:prstGeom prst="rect">
            <a:avLst/>
          </a:prstGeom>
          <a:solidFill>
            <a:srgbClr val="97CBFF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Общая площадь 670 </a:t>
            </a:r>
            <a:r>
              <a:rPr lang="ru-RU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кв.м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5949280"/>
            <a:ext cx="4292996" cy="48167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2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списание (снос) 4 кв. 2026 г.</a:t>
            </a:r>
            <a:endParaRPr lang="ru-RU" sz="22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1" name="Заголовок 2"/>
          <p:cNvSpPr>
            <a:spLocks noGrp="1"/>
          </p:cNvSpPr>
          <p:nvPr>
            <p:ph type="title"/>
          </p:nvPr>
        </p:nvSpPr>
        <p:spPr>
          <a:xfrm>
            <a:off x="742097" y="224693"/>
            <a:ext cx="8086450" cy="575965"/>
          </a:xfrm>
        </p:spPr>
        <p:txBody>
          <a:bodyPr>
            <a:normAutofit fontScale="90000"/>
          </a:bodyPr>
          <a:lstStyle/>
          <a:p>
            <a:pPr>
              <a:lnSpc>
                <a:spcPts val="2400"/>
              </a:lnSpc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</a:rPr>
              <a:t>Управление по сельскому хозяйству и продовольствию Лиозненского райисполкома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15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1"/>
          <p:cNvSpPr>
            <a:spLocks noGrp="1"/>
          </p:cNvSpPr>
          <p:nvPr>
            <p:ph idx="1"/>
          </p:nvPr>
        </p:nvSpPr>
        <p:spPr>
          <a:xfrm>
            <a:off x="539552" y="908720"/>
            <a:ext cx="8301656" cy="784684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u="sng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Объект: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телятник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(</a:t>
            </a:r>
            <a:r>
              <a:rPr lang="ru-RU" sz="2000" b="1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инв.номер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101248)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i="1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Витебская область, </a:t>
            </a:r>
            <a:r>
              <a:rPr lang="ru-RU" sz="2000" i="1" dirty="0" err="1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Лиозненский</a:t>
            </a:r>
            <a:r>
              <a:rPr lang="ru-RU" sz="2000" i="1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i="1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р-н, </a:t>
            </a:r>
            <a:r>
              <a:rPr lang="ru-RU" sz="2000" i="1" dirty="0" err="1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д.Черныши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algn="ctr">
              <a:spcBef>
                <a:spcPts val="0"/>
              </a:spcBef>
              <a:spcAft>
                <a:spcPts val="0"/>
              </a:spcAft>
            </a:pPr>
            <a:endParaRPr lang="ru-RU" sz="2000" b="1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" name="8-конечная звезда 3"/>
          <p:cNvSpPr/>
          <p:nvPr/>
        </p:nvSpPr>
        <p:spPr>
          <a:xfrm>
            <a:off x="107504" y="116632"/>
            <a:ext cx="864096" cy="792088"/>
          </a:xfrm>
          <a:prstGeom prst="star8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 smtClean="0">
                <a:solidFill>
                  <a:prstClr val="black"/>
                </a:solidFill>
              </a:rPr>
              <a:t>4</a:t>
            </a:r>
            <a:endParaRPr lang="ru-RU" sz="3000" b="1" dirty="0">
              <a:solidFill>
                <a:prstClr val="black"/>
              </a:solidFill>
            </a:endParaRPr>
          </a:p>
        </p:txBody>
      </p:sp>
      <p:pic>
        <p:nvPicPr>
          <p:cNvPr id="15363" name="Picture 3" descr="D:\Документы\2023\РКС\ФОТО\НЕИСПОЛЬЗУЕМЫЕ\РКС\Фото Крынки 2\Телятник Черныши №78 ф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5" b="25459"/>
          <a:stretch/>
        </p:blipFill>
        <p:spPr bwMode="auto">
          <a:xfrm>
            <a:off x="3347864" y="2060848"/>
            <a:ext cx="5525616" cy="432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D:\Документы\2023\РКС\ФОТО\НЕИСПОЛЬЗУЕМЫЕ\РКС\Фото Крынки 2\Телятник Черныши №78 ф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3" r="15090" b="22455"/>
          <a:stretch/>
        </p:blipFill>
        <p:spPr bwMode="auto">
          <a:xfrm>
            <a:off x="186554" y="1793928"/>
            <a:ext cx="3708000" cy="425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86554" y="5686659"/>
            <a:ext cx="4292996" cy="48167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2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списание (снос) 4 кв. 2026 г.</a:t>
            </a:r>
            <a:endParaRPr lang="ru-RU" sz="22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74374" y="2224432"/>
            <a:ext cx="3240360" cy="369332"/>
          </a:xfrm>
          <a:prstGeom prst="rect">
            <a:avLst/>
          </a:prstGeom>
          <a:solidFill>
            <a:srgbClr val="97CBFF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Общая площадь 670 </a:t>
            </a:r>
            <a:r>
              <a:rPr lang="ru-RU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кв.м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2"/>
          <p:cNvSpPr>
            <a:spLocks noGrp="1"/>
          </p:cNvSpPr>
          <p:nvPr>
            <p:ph type="title"/>
          </p:nvPr>
        </p:nvSpPr>
        <p:spPr>
          <a:xfrm>
            <a:off x="971600" y="202630"/>
            <a:ext cx="7992888" cy="706090"/>
          </a:xfrm>
        </p:spPr>
        <p:txBody>
          <a:bodyPr>
            <a:normAutofit/>
          </a:bodyPr>
          <a:lstStyle/>
          <a:p>
            <a:pPr>
              <a:lnSpc>
                <a:spcPts val="2400"/>
              </a:lnSpc>
            </a:pPr>
            <a:r>
              <a:rPr lang="ru-RU" sz="25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</a:rPr>
              <a:t>Управление по сельскому хозяйству и продовольствию Лиозненского райисполкома</a:t>
            </a:r>
            <a:endParaRPr lang="ru-RU" sz="25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86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D:\Документы\2023\РКС\ФОТО\НЕИСПОЛЬЗУЕМЫЕ\РКС\Фото Крынки 2\Гаражные боксы №60 ф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93" b="35251"/>
          <a:stretch/>
        </p:blipFill>
        <p:spPr bwMode="auto">
          <a:xfrm>
            <a:off x="3563888" y="3933056"/>
            <a:ext cx="5309592" cy="273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Документы\2023\РКС\ФОТО\НЕИСПОЛЬЗУЕМЫЕ\РКС\Фото Крынки 2\Гаражные боксы №60 ф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66" b="42470"/>
          <a:stretch/>
        </p:blipFill>
        <p:spPr bwMode="auto">
          <a:xfrm>
            <a:off x="458639" y="1772816"/>
            <a:ext cx="53645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1"/>
          <p:cNvSpPr>
            <a:spLocks noGrp="1"/>
          </p:cNvSpPr>
          <p:nvPr>
            <p:ph idx="1"/>
          </p:nvPr>
        </p:nvSpPr>
        <p:spPr>
          <a:xfrm>
            <a:off x="539552" y="908720"/>
            <a:ext cx="8301656" cy="784684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u="sng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Объект:</a:t>
            </a:r>
            <a:r>
              <a:rPr lang="ru-RU" sz="2200" b="1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гаражные боксы </a:t>
            </a:r>
            <a:r>
              <a:rPr lang="ru-RU" sz="2200" b="1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(</a:t>
            </a:r>
            <a:r>
              <a:rPr lang="ru-RU" sz="2200" b="1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инв.номер</a:t>
            </a:r>
            <a:r>
              <a:rPr lang="ru-RU" sz="2200" b="1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101245)</a:t>
            </a:r>
            <a:endParaRPr lang="ru-RU" sz="2200" b="1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i="1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Витебская область, </a:t>
            </a:r>
            <a:r>
              <a:rPr lang="ru-RU" sz="2200" i="1" dirty="0" err="1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Лиозненский</a:t>
            </a:r>
            <a:r>
              <a:rPr lang="ru-RU" sz="2200" i="1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200" i="1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р-н, </a:t>
            </a:r>
            <a:r>
              <a:rPr lang="ru-RU" sz="2200" i="1" dirty="0" err="1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аг.Крынки</a:t>
            </a:r>
            <a:endParaRPr lang="ru-RU" sz="2200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algn="ctr">
              <a:spcBef>
                <a:spcPts val="0"/>
              </a:spcBef>
              <a:spcAft>
                <a:spcPts val="0"/>
              </a:spcAft>
            </a:pPr>
            <a:endParaRPr lang="ru-RU" sz="2000" b="1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" name="8-конечная звезда 3"/>
          <p:cNvSpPr/>
          <p:nvPr/>
        </p:nvSpPr>
        <p:spPr>
          <a:xfrm>
            <a:off x="126083" y="116632"/>
            <a:ext cx="864096" cy="792088"/>
          </a:xfrm>
          <a:prstGeom prst="star8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prstClr val="black"/>
                </a:solidFill>
              </a:rPr>
              <a:t>5</a:t>
            </a:r>
            <a:endParaRPr lang="ru-RU" sz="3000" b="1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8639" y="5949280"/>
            <a:ext cx="3681313" cy="48167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2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списание (снос) 4 кв.202</a:t>
            </a:r>
            <a:r>
              <a:rPr lang="en-US" sz="22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6</a:t>
            </a:r>
            <a:r>
              <a:rPr lang="ru-RU" sz="22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г.</a:t>
            </a:r>
            <a:endParaRPr lang="ru-RU" sz="22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2160" y="2317522"/>
            <a:ext cx="2920395" cy="369332"/>
          </a:xfrm>
          <a:prstGeom prst="rect">
            <a:avLst/>
          </a:prstGeom>
          <a:solidFill>
            <a:srgbClr val="97CBFF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Общая площадь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280 </a:t>
            </a:r>
            <a:r>
              <a:rPr lang="ru-RU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кв.м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2"/>
          <p:cNvSpPr>
            <a:spLocks noGrp="1"/>
          </p:cNvSpPr>
          <p:nvPr>
            <p:ph type="title"/>
          </p:nvPr>
        </p:nvSpPr>
        <p:spPr>
          <a:xfrm>
            <a:off x="962112" y="274638"/>
            <a:ext cx="7930368" cy="634082"/>
          </a:xfrm>
        </p:spPr>
        <p:txBody>
          <a:bodyPr>
            <a:normAutofit fontScale="90000"/>
          </a:bodyPr>
          <a:lstStyle/>
          <a:p>
            <a:pPr>
              <a:lnSpc>
                <a:spcPts val="2400"/>
              </a:lnSpc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</a:rPr>
              <a:t>Управление по сельскому хозяйству и продовольствию Лиозненского райисполкома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27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D:\Документы\2023\РКС\ФОТО\НЕИСПОЛЬЗУЕМЫЕ\РКС\Фото Крынки 2\Комплекс на 600 гол Черныши №76 ф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5" b="24776"/>
          <a:stretch/>
        </p:blipFill>
        <p:spPr bwMode="auto">
          <a:xfrm>
            <a:off x="4346195" y="1658759"/>
            <a:ext cx="3581400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1"/>
          <p:cNvSpPr>
            <a:spLocks noGrp="1"/>
          </p:cNvSpPr>
          <p:nvPr>
            <p:ph idx="1"/>
          </p:nvPr>
        </p:nvSpPr>
        <p:spPr>
          <a:xfrm>
            <a:off x="532173" y="836712"/>
            <a:ext cx="8301656" cy="784684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u="sng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Объект:</a:t>
            </a:r>
            <a:r>
              <a:rPr lang="ru-RU" sz="2200" b="1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комплекс на 600 голов </a:t>
            </a:r>
            <a:r>
              <a:rPr lang="ru-RU" sz="2200" b="1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(</a:t>
            </a:r>
            <a:r>
              <a:rPr lang="ru-RU" sz="2200" b="1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инв.номер</a:t>
            </a:r>
            <a:r>
              <a:rPr lang="ru-RU" sz="2200" b="1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101250)</a:t>
            </a:r>
            <a:endParaRPr lang="ru-RU" sz="2200" b="1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i="1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Витебская область, </a:t>
            </a:r>
            <a:r>
              <a:rPr lang="ru-RU" sz="2200" i="1" dirty="0" err="1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Лиозненский</a:t>
            </a:r>
            <a:r>
              <a:rPr lang="ru-RU" sz="2200" i="1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200" i="1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р-н, </a:t>
            </a:r>
            <a:r>
              <a:rPr lang="ru-RU" sz="2200" i="1" dirty="0" err="1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д.Черныши</a:t>
            </a:r>
            <a:endParaRPr lang="ru-RU" sz="2200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algn="ctr">
              <a:spcBef>
                <a:spcPts val="0"/>
              </a:spcBef>
              <a:spcAft>
                <a:spcPts val="0"/>
              </a:spcAft>
            </a:pPr>
            <a:endParaRPr lang="ru-RU" sz="2000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" name="8-конечная звезда 3"/>
          <p:cNvSpPr/>
          <p:nvPr/>
        </p:nvSpPr>
        <p:spPr>
          <a:xfrm>
            <a:off x="107504" y="116632"/>
            <a:ext cx="864096" cy="792088"/>
          </a:xfrm>
          <a:prstGeom prst="star8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prstClr val="black"/>
                </a:solidFill>
              </a:rPr>
              <a:t>6</a:t>
            </a:r>
            <a:endParaRPr lang="ru-RU" sz="3000" b="1" dirty="0">
              <a:solidFill>
                <a:prstClr val="black"/>
              </a:solidFill>
            </a:endParaRPr>
          </a:p>
        </p:txBody>
      </p:sp>
      <p:pic>
        <p:nvPicPr>
          <p:cNvPr id="6149" name="Picture 5" descr="D:\Документы\2023\РКС\ФОТО\НЕИСПОЛЬЗУЕМЫЕ\РКС\Фото Крынки 2\Комплекс на 600 гол Черныши №76 ф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9" b="33291"/>
          <a:stretch/>
        </p:blipFill>
        <p:spPr bwMode="auto">
          <a:xfrm>
            <a:off x="5652120" y="4224608"/>
            <a:ext cx="3293368" cy="238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:\Документы\2023\РКС\ФОТО\НЕИСПОЛЬЗУЕМЫЕ\РКС\Фото Крынки 2\Комплекс на 600 гол Черныши №76 ф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23"/>
          <a:stretch/>
        </p:blipFill>
        <p:spPr bwMode="auto">
          <a:xfrm>
            <a:off x="277989" y="1658759"/>
            <a:ext cx="3581400" cy="34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Документы\2023\РКС\ФОТО\НЕИСПОЛЬЗУЕМЫЕ\РКС\Фото Крынки 2\Комплекс на 600 гол Черныши №76 ф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98" b="26967"/>
          <a:stretch/>
        </p:blipFill>
        <p:spPr bwMode="auto">
          <a:xfrm>
            <a:off x="1475656" y="4221088"/>
            <a:ext cx="3769408" cy="238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58639" y="5877272"/>
            <a:ext cx="4292996" cy="48167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2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списание (снос) 4 кв. 202</a:t>
            </a:r>
            <a:r>
              <a:rPr lang="en-US" sz="22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7</a:t>
            </a:r>
            <a:r>
              <a:rPr lang="ru-RU" sz="22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г.</a:t>
            </a:r>
            <a:endParaRPr lang="ru-RU" sz="22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9952" y="1807865"/>
            <a:ext cx="3240360" cy="369332"/>
          </a:xfrm>
          <a:prstGeom prst="rect">
            <a:avLst/>
          </a:prstGeom>
          <a:solidFill>
            <a:srgbClr val="97CBFF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Общая площадь 3000 </a:t>
            </a:r>
            <a:r>
              <a:rPr lang="ru-RU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кв.м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Заголовок 2"/>
          <p:cNvSpPr>
            <a:spLocks noGrp="1"/>
          </p:cNvSpPr>
          <p:nvPr>
            <p:ph type="title"/>
          </p:nvPr>
        </p:nvSpPr>
        <p:spPr>
          <a:xfrm>
            <a:off x="827584" y="261057"/>
            <a:ext cx="8045450" cy="503238"/>
          </a:xfrm>
        </p:spPr>
        <p:txBody>
          <a:bodyPr>
            <a:normAutofit fontScale="90000"/>
          </a:bodyPr>
          <a:lstStyle/>
          <a:p>
            <a:pPr>
              <a:lnSpc>
                <a:spcPts val="2400"/>
              </a:lnSpc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</a:rPr>
              <a:t>Управление по сельскому хозяйству и продовольствию Лиозненского райисполкома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49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D:\Документы\2023\РКС\ФОТО\НЕИСПОЛЬЗУЕМЫЕ\РКС\Фото Крынки 2\Склад бу Крынки №15а ф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9" b="23956"/>
          <a:stretch/>
        </p:blipFill>
        <p:spPr bwMode="auto">
          <a:xfrm>
            <a:off x="5306913" y="1844823"/>
            <a:ext cx="3462451" cy="306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D:\Документы\2023\РКС\ФОТО\НЕИСПОЛЬЗУЕМЫЕ\РКС\Фото Крынки 2\Склад бу Крынки №15а ф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5" b="26968"/>
          <a:stretch/>
        </p:blipFill>
        <p:spPr bwMode="auto">
          <a:xfrm>
            <a:off x="269975" y="1844824"/>
            <a:ext cx="4062609" cy="306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260648"/>
            <a:ext cx="8044432" cy="576063"/>
          </a:xfrm>
        </p:spPr>
        <p:txBody>
          <a:bodyPr>
            <a:normAutofit fontScale="90000"/>
          </a:bodyPr>
          <a:lstStyle/>
          <a:p>
            <a:pPr>
              <a:lnSpc>
                <a:spcPts val="2400"/>
              </a:lnSpc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Calibri"/>
              </a:rPr>
              <a:t>Управление по сельскому хозяйству и продовольствию Лиозненского райисполкома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Объект 1"/>
          <p:cNvSpPr>
            <a:spLocks noGrp="1"/>
          </p:cNvSpPr>
          <p:nvPr>
            <p:ph idx="1"/>
          </p:nvPr>
        </p:nvSpPr>
        <p:spPr>
          <a:xfrm>
            <a:off x="539552" y="908720"/>
            <a:ext cx="8301656" cy="784684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u="sng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Объект:</a:t>
            </a:r>
            <a:r>
              <a:rPr lang="ru-RU" sz="2200" b="1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склад </a:t>
            </a:r>
            <a:r>
              <a:rPr lang="ru-RU" sz="2200" b="1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(</a:t>
            </a:r>
            <a:r>
              <a:rPr lang="ru-RU" sz="2200" b="1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инв.номер</a:t>
            </a:r>
            <a:r>
              <a:rPr lang="ru-RU" sz="2200" b="1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101244)</a:t>
            </a:r>
            <a:endParaRPr lang="ru-RU" sz="2200" b="1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i="1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Витебская область, </a:t>
            </a:r>
            <a:r>
              <a:rPr lang="ru-RU" sz="2200" i="1" dirty="0" err="1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Лиозненский</a:t>
            </a:r>
            <a:r>
              <a:rPr lang="ru-RU" sz="2200" i="1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200" i="1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р-н, </a:t>
            </a:r>
            <a:r>
              <a:rPr lang="ru-RU" sz="2200" i="1" dirty="0" err="1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аг.Крынки</a:t>
            </a:r>
            <a:endParaRPr lang="ru-RU" sz="2200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0" algn="ctr">
              <a:spcBef>
                <a:spcPts val="0"/>
              </a:spcBef>
              <a:spcAft>
                <a:spcPts val="0"/>
              </a:spcAft>
            </a:pPr>
            <a:endParaRPr lang="ru-RU" sz="2000" b="1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" name="8-конечная звезда 3"/>
          <p:cNvSpPr/>
          <p:nvPr/>
        </p:nvSpPr>
        <p:spPr>
          <a:xfrm>
            <a:off x="107504" y="116632"/>
            <a:ext cx="864096" cy="792088"/>
          </a:xfrm>
          <a:prstGeom prst="star8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prstClr val="black"/>
                </a:solidFill>
              </a:rPr>
              <a:t>7</a:t>
            </a:r>
            <a:endParaRPr lang="ru-RU" sz="3000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08899" y="1948190"/>
            <a:ext cx="3240360" cy="369332"/>
          </a:xfrm>
          <a:prstGeom prst="rect">
            <a:avLst/>
          </a:prstGeom>
          <a:solidFill>
            <a:srgbClr val="97CBFF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Общая площадь 186 </a:t>
            </a:r>
            <a:r>
              <a:rPr lang="ru-RU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кв.м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4" name="Picture 4" descr="D:\Документы\2023\РКС\ФОТО\НЕИСПОЛЬЗУЕМЫЕ\РКС\Фото Крынки 2\Склад бу Крынки №15а ф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71" b="31491"/>
          <a:stretch/>
        </p:blipFill>
        <p:spPr bwMode="auto">
          <a:xfrm>
            <a:off x="2621508" y="4293096"/>
            <a:ext cx="3581400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74218" y="6110070"/>
            <a:ext cx="4292996" cy="48167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2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списание (снос) 4 кв. 202</a:t>
            </a:r>
            <a:r>
              <a:rPr lang="en-US" sz="22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7</a:t>
            </a:r>
            <a:r>
              <a:rPr lang="ru-RU" sz="22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г.</a:t>
            </a:r>
            <a:endParaRPr lang="ru-RU" sz="22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8593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2021</TotalTime>
  <Words>1380</Words>
  <Application>Microsoft Office PowerPoint</Application>
  <PresentationFormat>Экран (4:3)</PresentationFormat>
  <Paragraphs>259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Перечень объектов недвижимости,  находящихся в собственности  Лиозненского района,  подлежащих сносу</vt:lpstr>
      <vt:lpstr>Перечень объектов недвижимого имущества, находящихся в собственности Лиозненского района, подлежащих сносу </vt:lpstr>
      <vt:lpstr>Перечень объектов недвижимого имущества, находящихся в собственности Лиозненского района, подлежащих сносу </vt:lpstr>
      <vt:lpstr>Отдел по образованию Лиозненского райисполкома</vt:lpstr>
      <vt:lpstr>Управление по сельскому хозяйству и продовольствию Лиозненского райисполкома</vt:lpstr>
      <vt:lpstr>Управление по сельскому хозяйству и продовольствию Лиозненского райисполкома</vt:lpstr>
      <vt:lpstr>Управление по сельскому хозяйству и продовольствию Лиозненского райисполкома</vt:lpstr>
      <vt:lpstr>Управление по сельскому хозяйству и продовольствию Лиозненского райисполкома</vt:lpstr>
      <vt:lpstr>Управление по сельскому хозяйству и продовольствию Лиозненского райисполкома</vt:lpstr>
      <vt:lpstr>Управление по сельскому хозяйству и продовольствию Лиозненского райисполкома</vt:lpstr>
      <vt:lpstr>Управление по сельскому хозяйству и продовольствию Лиозненского райисполкома</vt:lpstr>
      <vt:lpstr>Управление по сельскому хозяйству и продовольствию Лиозненского райисполкома</vt:lpstr>
      <vt:lpstr>Управление по сельскому хозяйству и  продовольствию Лиозненского райисполкома</vt:lpstr>
      <vt:lpstr>Коммунальное сельскохозяйственное унитарное предприятие «Адаменки-Агро»</vt:lpstr>
      <vt:lpstr>Коммунальное сельскохозяйственное унитарное предприятие «Адаменки-Агро»</vt:lpstr>
      <vt:lpstr>Коммунальное сельскохозяйственное унитарное предприятие «Адаменки-Агро»</vt:lpstr>
      <vt:lpstr>Коммунальное сельскохозяйственное унитарное предприятие «Адаменки-Агро»</vt:lpstr>
      <vt:lpstr>Коммунальное сельскохозяйственное унитарное предприятие «Адаменки-Агро»</vt:lpstr>
      <vt:lpstr>Коммунальное сельскохозяйственное унитарное предприятие «Адаменки-Агро»</vt:lpstr>
      <vt:lpstr>Коммунальное сельскохозяйственное унитарное предприятие «Адаменки-Агро»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Рыбакова Е. С.</dc:creator>
  <cp:lastModifiedBy>Рыбакова Е.С..</cp:lastModifiedBy>
  <cp:revision>346</cp:revision>
  <cp:lastPrinted>2026-01-05T09:15:56Z</cp:lastPrinted>
  <dcterms:created xsi:type="dcterms:W3CDTF">2023-07-19T06:15:14Z</dcterms:created>
  <dcterms:modified xsi:type="dcterms:W3CDTF">2026-01-05T09:24:32Z</dcterms:modified>
</cp:coreProperties>
</file>